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304" r:id="rId6"/>
    <p:sldId id="305" r:id="rId7"/>
    <p:sldId id="321" r:id="rId8"/>
    <p:sldId id="322" r:id="rId9"/>
    <p:sldId id="306" r:id="rId10"/>
    <p:sldId id="308" r:id="rId11"/>
    <p:sldId id="313" r:id="rId12"/>
    <p:sldId id="309" r:id="rId13"/>
    <p:sldId id="315" r:id="rId14"/>
    <p:sldId id="310" r:id="rId15"/>
    <p:sldId id="311" r:id="rId16"/>
    <p:sldId id="312" r:id="rId17"/>
    <p:sldId id="316" r:id="rId18"/>
    <p:sldId id="268" r:id="rId19"/>
    <p:sldId id="323" r:id="rId20"/>
    <p:sldId id="270" r:id="rId21"/>
    <p:sldId id="271" r:id="rId22"/>
    <p:sldId id="275" r:id="rId23"/>
    <p:sldId id="295" r:id="rId24"/>
    <p:sldId id="276" r:id="rId25"/>
    <p:sldId id="277" r:id="rId26"/>
    <p:sldId id="278" r:id="rId27"/>
    <p:sldId id="279" r:id="rId28"/>
    <p:sldId id="281" r:id="rId29"/>
    <p:sldId id="284" r:id="rId30"/>
    <p:sldId id="286" r:id="rId31"/>
    <p:sldId id="287" r:id="rId32"/>
    <p:sldId id="320" r:id="rId33"/>
    <p:sldId id="288" r:id="rId34"/>
    <p:sldId id="289" r:id="rId35"/>
    <p:sldId id="324" r:id="rId36"/>
    <p:sldId id="317" r:id="rId37"/>
    <p:sldId id="318" r:id="rId38"/>
    <p:sldId id="319" r:id="rId39"/>
    <p:sldId id="260" r:id="rId40"/>
  </p:sldIdLst>
  <p:sldSz cx="12192000" cy="6858000"/>
  <p:notesSz cx="6858000" cy="9144000"/>
  <p:embeddedFontLs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Quattrocento Sans" panose="020B0502050000020003" pitchFamily="34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jJUqhzRCG90pmUVeTJ3qvI+i8a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56C46"/>
    <a:srgbClr val="FFF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8"/>
    <p:restoredTop sz="94795"/>
  </p:normalViewPr>
  <p:slideViewPr>
    <p:cSldViewPr snapToGrid="0" showGuides="1">
      <p:cViewPr varScale="1">
        <p:scale>
          <a:sx n="106" d="100"/>
          <a:sy n="106" d="100"/>
        </p:scale>
        <p:origin x="216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6" name="Google Shape;24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4" name="Google Shape;28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0" name="Google Shape;1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ctrTitle"/>
          </p:nvPr>
        </p:nvSpPr>
        <p:spPr>
          <a:xfrm>
            <a:off x="1524000" y="205962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ubTitle" idx="1"/>
          </p:nvPr>
        </p:nvSpPr>
        <p:spPr>
          <a:xfrm>
            <a:off x="1524000" y="453929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7"/>
          <p:cNvSpPr/>
          <p:nvPr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" name="Google Shape;20;p7" descr="bioinformatics.ca-logo-white-tex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20" y="1649673"/>
            <a:ext cx="1620520" cy="7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 rot="5400000">
            <a:off x="7133430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nsolas"/>
              <a:buNone/>
              <a:defRPr sz="3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/>
          <p:nvPr/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900" b="0" i="0" u="none" strike="noStrike" cap="none">
              <a:solidFill>
                <a:srgbClr val="89898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Google Shape;13;p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15;p6"/>
          <p:cNvSpPr txBox="1"/>
          <p:nvPr/>
        </p:nvSpPr>
        <p:spPr>
          <a:xfrm>
            <a:off x="9326882" y="6400800"/>
            <a:ext cx="2674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informatics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emf"/><Relationship Id="rId3" Type="http://schemas.openxmlformats.org/officeDocument/2006/relationships/image" Target="../media/image16.png"/><Relationship Id="rId7" Type="http://schemas.openxmlformats.org/officeDocument/2006/relationships/hyperlink" Target="https://commons.wikimedia.org/wiki/File:Colony_counting_under_colony_counter,.jpg" TargetMode="External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11" Type="http://schemas.openxmlformats.org/officeDocument/2006/relationships/hyperlink" Target="https://commons.wikimedia.org/wiki/File:Cardboard_box_with_cyan_background.png" TargetMode="External"/><Relationship Id="rId5" Type="http://schemas.openxmlformats.org/officeDocument/2006/relationships/hyperlink" Target="https://commons.wikimedia.org/wiki/File:Collage_of_ethnic_groups.jpg" TargetMode="External"/><Relationship Id="rId10" Type="http://schemas.openxmlformats.org/officeDocument/2006/relationships/image" Target="../media/image19.jpeg"/><Relationship Id="rId4" Type="http://schemas.openxmlformats.org/officeDocument/2006/relationships/image" Target="../media/image17.png"/><Relationship Id="rId9" Type="http://schemas.openxmlformats.org/officeDocument/2006/relationships/hyperlink" Target="https://commons.wikimedia.org/wiki/File:4_AIH_2_680x512px.tif" TargetMode="External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hyperlink" Target="https://commons.wikimedia.org/wiki/File:4_AIH_2_680x512px.tif" TargetMode="External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11" Type="http://schemas.openxmlformats.org/officeDocument/2006/relationships/hyperlink" Target="https://commons.wikimedia.org/wiki/File:Cardboard_box_with_cyan_background.png" TargetMode="External"/><Relationship Id="rId5" Type="http://schemas.openxmlformats.org/officeDocument/2006/relationships/hyperlink" Target="https://commons.wikimedia.org/wiki/File:Colony_counting_under_colony_counter,.jpg" TargetMode="External"/><Relationship Id="rId10" Type="http://schemas.openxmlformats.org/officeDocument/2006/relationships/image" Target="../media/image20.jpeg"/><Relationship Id="rId4" Type="http://schemas.openxmlformats.org/officeDocument/2006/relationships/image" Target="../media/image17.png"/><Relationship Id="rId9" Type="http://schemas.openxmlformats.org/officeDocument/2006/relationships/hyperlink" Target="https://commons.wikimedia.org/wiki/File:Collage_of_ethnic_groups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2222416" y="2724338"/>
            <a:ext cx="772119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9A3334"/>
              </a:buClr>
              <a:buSzPts val="3300"/>
            </a:pPr>
            <a:r>
              <a:rPr lang="en-US" sz="3300">
                <a:solidFill>
                  <a:srgbClr val="9A3334"/>
                </a:solidFill>
                <a:latin typeface="Verdana"/>
                <a:ea typeface="Verdana"/>
                <a:cs typeface="Verdana"/>
                <a:sym typeface="Verdana"/>
              </a:rPr>
              <a:t>Canadian Bioinformatics Workshops</a:t>
            </a:r>
            <a:endParaRPr/>
          </a:p>
        </p:txBody>
      </p:sp>
      <p:sp>
        <p:nvSpPr>
          <p:cNvPr id="69" name="Google Shape;69;p1"/>
          <p:cNvSpPr txBox="1"/>
          <p:nvPr/>
        </p:nvSpPr>
        <p:spPr>
          <a:xfrm>
            <a:off x="3068167" y="3646841"/>
            <a:ext cx="6029688" cy="144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www.bioinformatics.ca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bioinformaticsdotca.github.io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1EFB478-AA5F-051E-2E58-828A4839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41" t="73906"/>
          <a:stretch/>
        </p:blipFill>
        <p:spPr>
          <a:xfrm>
            <a:off x="534247" y="1883278"/>
            <a:ext cx="957387" cy="1285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718859-A58F-FBA6-2087-C20F264AC5BB}"/>
              </a:ext>
            </a:extLst>
          </p:cNvPr>
          <p:cNvSpPr/>
          <p:nvPr/>
        </p:nvSpPr>
        <p:spPr>
          <a:xfrm>
            <a:off x="421799" y="1334457"/>
            <a:ext cx="3937765" cy="35515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68579B-0DB9-71C2-5C4F-CC215AD69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7" t="17296" r="14055" b="3067"/>
          <a:stretch/>
        </p:blipFill>
        <p:spPr>
          <a:xfrm>
            <a:off x="1445264" y="1822587"/>
            <a:ext cx="891341" cy="1266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C1AB8B-888F-1225-1DFC-D25D0E61F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457" y="2271139"/>
            <a:ext cx="939696" cy="801906"/>
          </a:xfrm>
          <a:prstGeom prst="rect">
            <a:avLst/>
          </a:prstGeom>
        </p:spPr>
      </p:pic>
      <p:pic>
        <p:nvPicPr>
          <p:cNvPr id="3082" name="Picture 10">
            <a:hlinkClick r:id="rId5" tooltip="File:Collage of ethnic groups.jpg"/>
            <a:extLst>
              <a:ext uri="{FF2B5EF4-FFF2-40B4-BE49-F238E27FC236}">
                <a16:creationId xmlns:a16="http://schemas.microsoft.com/office/drawing/2014/main" id="{6B397407-82E2-C454-25F8-C592BC53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25" y="1883278"/>
            <a:ext cx="965838" cy="108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hlinkClick r:id="rId7" tooltip="File:Colony counting under colony counter,.jpg"/>
            <a:extLst>
              <a:ext uri="{FF2B5EF4-FFF2-40B4-BE49-F238E27FC236}">
                <a16:creationId xmlns:a16="http://schemas.microsoft.com/office/drawing/2014/main" id="{0F8865A3-5E91-4BCF-B154-F8CDD79E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8" y="3400451"/>
            <a:ext cx="957387" cy="71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hlinkClick r:id="rId9" tooltip="File:4 AIH 2 680x512px.tif"/>
            <a:extLst>
              <a:ext uri="{FF2B5EF4-FFF2-40B4-BE49-F238E27FC236}">
                <a16:creationId xmlns:a16="http://schemas.microsoft.com/office/drawing/2014/main" id="{85654672-88C8-DCC3-07A1-C16F0237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40" y="3556842"/>
            <a:ext cx="891341" cy="89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hlinkClick r:id="rId11" tooltip="File:Cardboard box with cyan background.png"/>
            <a:extLst>
              <a:ext uri="{FF2B5EF4-FFF2-40B4-BE49-F238E27FC236}">
                <a16:creationId xmlns:a16="http://schemas.microsoft.com/office/drawing/2014/main" id="{A9A8E0AF-854B-78E5-1C6E-7101499E0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91" y="3158662"/>
            <a:ext cx="986773" cy="98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013C73-56ED-6FFB-CB03-9B670B983E1A}"/>
              </a:ext>
            </a:extLst>
          </p:cNvPr>
          <p:cNvSpPr txBox="1"/>
          <p:nvPr/>
        </p:nvSpPr>
        <p:spPr>
          <a:xfrm>
            <a:off x="3119376" y="3326010"/>
            <a:ext cx="62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ED036-9EA1-BEDD-AF9F-2B2078374BC7}"/>
              </a:ext>
            </a:extLst>
          </p:cNvPr>
          <p:cNvSpPr txBox="1"/>
          <p:nvPr/>
        </p:nvSpPr>
        <p:spPr>
          <a:xfrm>
            <a:off x="215667" y="826130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“Which of these is affecting my data?”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ECC66-B850-FAE5-71C5-E925447DA1F8}"/>
              </a:ext>
            </a:extLst>
          </p:cNvPr>
          <p:cNvSpPr txBox="1"/>
          <p:nvPr/>
        </p:nvSpPr>
        <p:spPr>
          <a:xfrm>
            <a:off x="5298921" y="1847727"/>
            <a:ext cx="6072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Visualize &amp; quantify sources of variation:</a:t>
            </a:r>
          </a:p>
          <a:p>
            <a:r>
              <a:rPr lang="en-US" sz="2400" dirty="0"/>
              <a:t>* clustering</a:t>
            </a:r>
            <a:br>
              <a:rPr lang="en-US" sz="2400" dirty="0"/>
            </a:br>
            <a:r>
              <a:rPr lang="en-US" sz="2400" dirty="0"/>
              <a:t>*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(PCA, UMAP,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897551-BB90-F318-4DCC-042B7ED763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247" y="5598158"/>
            <a:ext cx="11385807" cy="44912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9982E190-8B9C-F651-9162-9D4D9CB00DBF}"/>
              </a:ext>
            </a:extLst>
          </p:cNvPr>
          <p:cNvSpPr/>
          <p:nvPr/>
        </p:nvSpPr>
        <p:spPr>
          <a:xfrm>
            <a:off x="5255348" y="4145435"/>
            <a:ext cx="840652" cy="122430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FDAD9-6773-3CB4-F568-3ABD22B34B5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9188"/>
          <a:stretch/>
        </p:blipFill>
        <p:spPr>
          <a:xfrm>
            <a:off x="1809710" y="2649611"/>
            <a:ext cx="1242617" cy="98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91B6-A7D2-79CF-26BB-C99A49DD2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D5DEE8-1CF3-659F-B3CB-051532108FF0}"/>
              </a:ext>
            </a:extLst>
          </p:cNvPr>
          <p:cNvGrpSpPr/>
          <p:nvPr/>
        </p:nvGrpSpPr>
        <p:grpSpPr>
          <a:xfrm>
            <a:off x="2227446" y="3309950"/>
            <a:ext cx="8851472" cy="380631"/>
            <a:chOff x="2227446" y="3309950"/>
            <a:chExt cx="8851472" cy="38063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1B2FD68-97E9-E0EB-8A9E-882C22E2C552}"/>
                </a:ext>
              </a:extLst>
            </p:cNvPr>
            <p:cNvCxnSpPr>
              <a:cxnSpLocks/>
            </p:cNvCxnSpPr>
            <p:nvPr/>
          </p:nvCxnSpPr>
          <p:spPr>
            <a:xfrm>
              <a:off x="2227446" y="3515817"/>
              <a:ext cx="8851472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695E25-7215-6E94-7F53-90FE21AE4D39}"/>
                </a:ext>
              </a:extLst>
            </p:cNvPr>
            <p:cNvSpPr/>
            <p:nvPr/>
          </p:nvSpPr>
          <p:spPr>
            <a:xfrm>
              <a:off x="5378884" y="3309950"/>
              <a:ext cx="2721407" cy="380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2B85A7-8ECB-F73F-9440-267034C96F54}"/>
                </a:ext>
              </a:extLst>
            </p:cNvPr>
            <p:cNvSpPr txBox="1"/>
            <p:nvPr/>
          </p:nvSpPr>
          <p:spPr>
            <a:xfrm>
              <a:off x="5629602" y="3318397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Explanatory variables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481271-17C0-891E-83B8-7D96C6CD546D}"/>
              </a:ext>
            </a:extLst>
          </p:cNvPr>
          <p:cNvGrpSpPr/>
          <p:nvPr/>
        </p:nvGrpSpPr>
        <p:grpSpPr>
          <a:xfrm>
            <a:off x="9056254" y="3799277"/>
            <a:ext cx="2212109" cy="646331"/>
            <a:chOff x="9056254" y="3799277"/>
            <a:chExt cx="2212109" cy="64633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5FD434-760F-2935-2DFF-293A66380474}"/>
                </a:ext>
              </a:extLst>
            </p:cNvPr>
            <p:cNvCxnSpPr>
              <a:cxnSpLocks/>
            </p:cNvCxnSpPr>
            <p:nvPr/>
          </p:nvCxnSpPr>
          <p:spPr>
            <a:xfrm>
              <a:off x="9056254" y="4068131"/>
              <a:ext cx="2212109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58E463-BF09-C32A-AFB4-5E9DE6B42837}"/>
                </a:ext>
              </a:extLst>
            </p:cNvPr>
            <p:cNvSpPr/>
            <p:nvPr/>
          </p:nvSpPr>
          <p:spPr>
            <a:xfrm>
              <a:off x="9579546" y="3940145"/>
              <a:ext cx="1236236" cy="380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CE2941-12A8-85CF-ADA1-DEF2F7A7BD75}"/>
                </a:ext>
              </a:extLst>
            </p:cNvPr>
            <p:cNvSpPr txBox="1"/>
            <p:nvPr/>
          </p:nvSpPr>
          <p:spPr>
            <a:xfrm>
              <a:off x="9579546" y="3799277"/>
              <a:ext cx="1236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</a:rPr>
                <a:t>Technical </a:t>
              </a:r>
            </a:p>
            <a:p>
              <a:pPr algn="ctr"/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</a:rPr>
                <a:t>variables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EF29C6A-74BA-D1E5-0D62-64FE76980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1" y="2751326"/>
            <a:ext cx="11385807" cy="4491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67AF7D2-3359-397C-1E58-F42EA84FDCD7}"/>
              </a:ext>
            </a:extLst>
          </p:cNvPr>
          <p:cNvGrpSpPr/>
          <p:nvPr/>
        </p:nvGrpSpPr>
        <p:grpSpPr>
          <a:xfrm>
            <a:off x="2227446" y="3822742"/>
            <a:ext cx="6528627" cy="380631"/>
            <a:chOff x="2227446" y="3822742"/>
            <a:chExt cx="6528627" cy="38063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9CA0FC0-284D-0889-912D-D726A058395A}"/>
                </a:ext>
              </a:extLst>
            </p:cNvPr>
            <p:cNvCxnSpPr>
              <a:cxnSpLocks/>
            </p:cNvCxnSpPr>
            <p:nvPr/>
          </p:nvCxnSpPr>
          <p:spPr>
            <a:xfrm>
              <a:off x="2227446" y="4068131"/>
              <a:ext cx="6528627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0A2528-07F4-139A-71E3-7CE823F465FC}"/>
                </a:ext>
              </a:extLst>
            </p:cNvPr>
            <p:cNvSpPr/>
            <p:nvPr/>
          </p:nvSpPr>
          <p:spPr>
            <a:xfrm>
              <a:off x="4183685" y="3822742"/>
              <a:ext cx="2721407" cy="380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2FF8BF-4C29-42AF-9114-7558723F9B62}"/>
                </a:ext>
              </a:extLst>
            </p:cNvPr>
            <p:cNvSpPr txBox="1"/>
            <p:nvPr/>
          </p:nvSpPr>
          <p:spPr>
            <a:xfrm>
              <a:off x="4434403" y="3831189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Biological variables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56629F-6EC6-AC87-B2D3-B226C0330A57}"/>
              </a:ext>
            </a:extLst>
          </p:cNvPr>
          <p:cNvSpPr txBox="1"/>
          <p:nvPr/>
        </p:nvSpPr>
        <p:spPr>
          <a:xfrm>
            <a:off x="252590" y="5707907"/>
            <a:ext cx="10658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“Random”: Values sampled from </a:t>
            </a:r>
            <a:r>
              <a:rPr lang="en-US" sz="1600" u="sng" dirty="0"/>
              <a:t>defined</a:t>
            </a:r>
            <a:r>
              <a:rPr lang="en-US" sz="1600" dirty="0"/>
              <a:t> statistical distribution (e.g., Normal distribution, Binomial, Poisson etc.,)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A10A80-249E-CA71-3AE1-FF95621E5073}"/>
              </a:ext>
            </a:extLst>
          </p:cNvPr>
          <p:cNvGrpSpPr/>
          <p:nvPr/>
        </p:nvGrpSpPr>
        <p:grpSpPr>
          <a:xfrm>
            <a:off x="10924741" y="3175834"/>
            <a:ext cx="1146468" cy="2199564"/>
            <a:chOff x="10924741" y="3175834"/>
            <a:chExt cx="1146468" cy="21995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ACA14F-6B94-F680-874E-26D28DD74F35}"/>
                </a:ext>
              </a:extLst>
            </p:cNvPr>
            <p:cNvSpPr txBox="1"/>
            <p:nvPr/>
          </p:nvSpPr>
          <p:spPr>
            <a:xfrm>
              <a:off x="10924741" y="4729067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Random</a:t>
              </a:r>
            </a:p>
            <a:p>
              <a:r>
                <a:rPr lang="en-US" sz="1800" dirty="0"/>
                <a:t>variation*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D9176E-1298-1124-B5AC-6336C40C71F8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11497975" y="3175834"/>
              <a:ext cx="70569" cy="155323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454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16" y="224097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Missingness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E5AD08-ADDD-29D9-1585-729990290D7F}"/>
              </a:ext>
            </a:extLst>
          </p:cNvPr>
          <p:cNvSpPr txBox="1"/>
          <p:nvPr/>
        </p:nvSpPr>
        <p:spPr>
          <a:xfrm>
            <a:off x="508349" y="1394691"/>
            <a:ext cx="11498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Missingness happens!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Clinical data may be incomplete (e.g., participant didn’t answer questionnaire)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Multi-’omic data, some participants missing an assay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measures didn’t pass QC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52D6-899E-9083-A3A6-363D66AC278B}"/>
              </a:ext>
            </a:extLst>
          </p:cNvPr>
          <p:cNvSpPr txBox="1"/>
          <p:nvPr/>
        </p:nvSpPr>
        <p:spPr>
          <a:xfrm>
            <a:off x="508349" y="3826631"/>
            <a:ext cx="111017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 rows/cols with “excessive” missingness – use field convention where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imputation to “guess” at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Ensure your approach is defensible! Careful what you “guess”. </a:t>
            </a:r>
          </a:p>
          <a:p>
            <a:endParaRPr lang="en-US" sz="2000" dirty="0"/>
          </a:p>
          <a:p>
            <a:r>
              <a:rPr lang="en-US" sz="2400" dirty="0"/>
              <a:t>What are trade-offs in each solution?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185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D65D91-441D-3059-B67C-3E0CDFBFEA26}"/>
              </a:ext>
            </a:extLst>
          </p:cNvPr>
          <p:cNvSpPr txBox="1"/>
          <p:nvPr/>
        </p:nvSpPr>
        <p:spPr>
          <a:xfrm>
            <a:off x="1454193" y="600461"/>
            <a:ext cx="941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Checkered view of data table. White shows missing (NA).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642463-1BBA-32E7-7F2C-7355CB7C9895}"/>
              </a:ext>
            </a:extLst>
          </p:cNvPr>
          <p:cNvGrpSpPr/>
          <p:nvPr/>
        </p:nvGrpSpPr>
        <p:grpSpPr>
          <a:xfrm>
            <a:off x="350981" y="1708457"/>
            <a:ext cx="3221312" cy="2649104"/>
            <a:chOff x="350981" y="1708457"/>
            <a:chExt cx="3221312" cy="2649104"/>
          </a:xfrm>
        </p:grpSpPr>
        <p:pic>
          <p:nvPicPr>
            <p:cNvPr id="5" name="Picture 4" descr="A black rectangular object with white lines&#10;&#10;Description automatically generated with low confidence">
              <a:extLst>
                <a:ext uri="{FF2B5EF4-FFF2-40B4-BE49-F238E27FC236}">
                  <a16:creationId xmlns:a16="http://schemas.microsoft.com/office/drawing/2014/main" id="{0B4B0D5C-9260-CFF8-CF7E-836FB74B0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981" y="2069772"/>
              <a:ext cx="3221312" cy="22877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D51228-B5D7-1017-E6BE-52B54D75C810}"/>
                </a:ext>
              </a:extLst>
            </p:cNvPr>
            <p:cNvSpPr txBox="1"/>
            <p:nvPr/>
          </p:nvSpPr>
          <p:spPr>
            <a:xfrm>
              <a:off x="839374" y="1708457"/>
              <a:ext cx="22445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Unstructured missingness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EB9104A-B21F-4212-EECD-89BF1B4B630D}"/>
              </a:ext>
            </a:extLst>
          </p:cNvPr>
          <p:cNvGrpSpPr/>
          <p:nvPr/>
        </p:nvGrpSpPr>
        <p:grpSpPr>
          <a:xfrm>
            <a:off x="3805383" y="1695820"/>
            <a:ext cx="4292024" cy="2715281"/>
            <a:chOff x="3805383" y="1695820"/>
            <a:chExt cx="4292024" cy="2715281"/>
          </a:xfrm>
        </p:grpSpPr>
        <p:pic>
          <p:nvPicPr>
            <p:cNvPr id="8" name="Picture 7" descr="A picture containing screenshot, rectangle, design&#10;&#10;Description automatically generated">
              <a:extLst>
                <a:ext uri="{FF2B5EF4-FFF2-40B4-BE49-F238E27FC236}">
                  <a16:creationId xmlns:a16="http://schemas.microsoft.com/office/drawing/2014/main" id="{57FF3A61-648C-D64D-FFE8-0E522E1D3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5383" y="2016234"/>
              <a:ext cx="4292024" cy="23948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09048E-2127-34D8-93AC-60F0D9BD66FE}"/>
                </a:ext>
              </a:extLst>
            </p:cNvPr>
            <p:cNvSpPr txBox="1"/>
            <p:nvPr/>
          </p:nvSpPr>
          <p:spPr>
            <a:xfrm>
              <a:off x="4850770" y="1695820"/>
              <a:ext cx="2045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Structured missingness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45ED97-F8E3-81F0-2FD3-9806E1E4C38B}"/>
              </a:ext>
            </a:extLst>
          </p:cNvPr>
          <p:cNvGrpSpPr/>
          <p:nvPr/>
        </p:nvGrpSpPr>
        <p:grpSpPr>
          <a:xfrm>
            <a:off x="8386618" y="1708456"/>
            <a:ext cx="3408613" cy="2702644"/>
            <a:chOff x="8386618" y="1708456"/>
            <a:chExt cx="3408613" cy="2702644"/>
          </a:xfrm>
        </p:grpSpPr>
        <p:pic>
          <p:nvPicPr>
            <p:cNvPr id="10" name="Picture 9" descr="A picture containing screenshot, rectangle, black, square&#10;&#10;Description automatically generated">
              <a:extLst>
                <a:ext uri="{FF2B5EF4-FFF2-40B4-BE49-F238E27FC236}">
                  <a16:creationId xmlns:a16="http://schemas.microsoft.com/office/drawing/2014/main" id="{6AB86B78-EC98-581C-E5B5-7699049DA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6618" y="2016235"/>
              <a:ext cx="3408613" cy="239486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1AA0E3-CFBB-1196-E311-A1485756820A}"/>
                </a:ext>
              </a:extLst>
            </p:cNvPr>
            <p:cNvSpPr txBox="1"/>
            <p:nvPr/>
          </p:nvSpPr>
          <p:spPr>
            <a:xfrm>
              <a:off x="8759470" y="1708456"/>
              <a:ext cx="2662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Biased, structured missingness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79342A-0922-444D-8222-109917D55F60}"/>
              </a:ext>
            </a:extLst>
          </p:cNvPr>
          <p:cNvSpPr txBox="1"/>
          <p:nvPr/>
        </p:nvSpPr>
        <p:spPr>
          <a:xfrm>
            <a:off x="517237" y="4964877"/>
            <a:ext cx="869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Extreme situation: </a:t>
            </a:r>
            <a:r>
              <a:rPr lang="en-US" sz="1800" dirty="0"/>
              <a:t>What if only one group is missing data, and we blindly impute? </a:t>
            </a:r>
          </a:p>
          <a:p>
            <a:endParaRPr lang="en-US" sz="1800" dirty="0"/>
          </a:p>
          <a:p>
            <a:r>
              <a:rPr lang="en-US" sz="1800" b="1" dirty="0"/>
              <a:t>Lesson: Where possible, look at your data. </a:t>
            </a:r>
          </a:p>
        </p:txBody>
      </p:sp>
    </p:spTree>
    <p:extLst>
      <p:ext uri="{BB962C8B-B14F-4D97-AF65-F5344CB8AC3E}">
        <p14:creationId xmlns:p14="http://schemas.microsoft.com/office/powerpoint/2010/main" val="19028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7AE0-E20B-DBD5-9BCB-618EDB41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Goals of exploratory data analysis are to: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F37FE-4523-BC7D-C37C-A54E2A97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949" y="1874338"/>
            <a:ext cx="5997618" cy="4351338"/>
          </a:xfrm>
        </p:spPr>
        <p:txBody>
          <a:bodyPr>
            <a:normAutofit/>
          </a:bodyPr>
          <a:lstStyle/>
          <a:p>
            <a:pPr marL="571500" indent="-457200">
              <a:buAutoNum type="arabicPeriod"/>
            </a:pPr>
            <a:r>
              <a:rPr lang="en-US" sz="2400" dirty="0"/>
              <a:t>Identify magnitude of KNOWN biological and technical variation</a:t>
            </a:r>
          </a:p>
          <a:p>
            <a:pPr marL="571500" indent="-457200">
              <a:buAutoNum type="arabicPeriod"/>
            </a:pP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Identify sources of UNKNOWN variation</a:t>
            </a:r>
            <a:br>
              <a:rPr lang="en-US" sz="2400" dirty="0"/>
            </a:b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Detect OUTLIER samples</a:t>
            </a:r>
          </a:p>
          <a:p>
            <a:pPr marL="571500" indent="-457200">
              <a:buAutoNum type="arabicPeriod"/>
            </a:pP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Characterize MISSINGNESS</a:t>
            </a:r>
          </a:p>
        </p:txBody>
      </p:sp>
    </p:spTree>
    <p:extLst>
      <p:ext uri="{BB962C8B-B14F-4D97-AF65-F5344CB8AC3E}">
        <p14:creationId xmlns:p14="http://schemas.microsoft.com/office/powerpoint/2010/main" val="397045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F37FE-4523-BC7D-C37C-A54E2A97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970" y="1892538"/>
            <a:ext cx="3667776" cy="4351338"/>
          </a:xfrm>
        </p:spPr>
        <p:txBody>
          <a:bodyPr>
            <a:normAutofit/>
          </a:bodyPr>
          <a:lstStyle/>
          <a:p>
            <a:pPr marL="571500" indent="-457200">
              <a:buAutoNum type="arabicPeriod"/>
            </a:pPr>
            <a:r>
              <a:rPr lang="en-US" sz="2000" dirty="0"/>
              <a:t>Identify magnitude of KNOWN biological and technical variation</a:t>
            </a:r>
          </a:p>
          <a:p>
            <a:pPr marL="571500" indent="-457200">
              <a:buAutoNum type="arabicPeriod"/>
            </a:pP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Identify sources of UNKNOWN variation</a:t>
            </a:r>
            <a:br>
              <a:rPr lang="en-US" sz="2000" dirty="0"/>
            </a:b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Detect OUTLIER samples</a:t>
            </a:r>
          </a:p>
          <a:p>
            <a:pPr marL="571500" indent="-457200">
              <a:buAutoNum type="arabicPeriod"/>
            </a:pP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Characterize MISSINGNESS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CCF1E-FFCF-0BD5-D115-1611E5BB9DDB}"/>
              </a:ext>
            </a:extLst>
          </p:cNvPr>
          <p:cNvSpPr txBox="1"/>
          <p:nvPr/>
        </p:nvSpPr>
        <p:spPr>
          <a:xfrm>
            <a:off x="1234119" y="1278735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you learn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29BF3-D459-216A-2FF5-86DAAE3BCDFE}"/>
              </a:ext>
            </a:extLst>
          </p:cNvPr>
          <p:cNvSpPr txBox="1"/>
          <p:nvPr/>
        </p:nvSpPr>
        <p:spPr>
          <a:xfrm>
            <a:off x="4703668" y="1295829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How you learn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EE859-FA14-5324-23B0-739DFAC0038C}"/>
              </a:ext>
            </a:extLst>
          </p:cNvPr>
          <p:cNvSpPr txBox="1"/>
          <p:nvPr/>
        </p:nvSpPr>
        <p:spPr>
          <a:xfrm>
            <a:off x="8298220" y="1295829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you do about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E0B14-C72C-4648-889F-57D0EAAC05E8}"/>
              </a:ext>
            </a:extLst>
          </p:cNvPr>
          <p:cNvSpPr txBox="1"/>
          <p:nvPr/>
        </p:nvSpPr>
        <p:spPr>
          <a:xfrm>
            <a:off x="5122052" y="2051561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PCA*, clustering,</a:t>
            </a:r>
          </a:p>
          <a:p>
            <a:pPr algn="ctr"/>
            <a:r>
              <a:rPr lang="en-US" sz="2000" dirty="0"/>
              <a:t>prior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D88A2-33E2-19DA-EB6A-81544A49C0B5}"/>
              </a:ext>
            </a:extLst>
          </p:cNvPr>
          <p:cNvSpPr txBox="1"/>
          <p:nvPr/>
        </p:nvSpPr>
        <p:spPr>
          <a:xfrm>
            <a:off x="4708477" y="3256149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PCA*, clustering,</a:t>
            </a:r>
          </a:p>
          <a:p>
            <a:pPr algn="ctr"/>
            <a:r>
              <a:rPr lang="en-US" sz="2000" dirty="0"/>
              <a:t>surrogate value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3D068-9FDC-10A2-31F1-EA972230BB68}"/>
              </a:ext>
            </a:extLst>
          </p:cNvPr>
          <p:cNvSpPr txBox="1"/>
          <p:nvPr/>
        </p:nvSpPr>
        <p:spPr>
          <a:xfrm>
            <a:off x="5157318" y="427303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PCA*, 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B626F-79A0-FBDE-B93F-7EA928818B4E}"/>
              </a:ext>
            </a:extLst>
          </p:cNvPr>
          <p:cNvSpPr txBox="1"/>
          <p:nvPr/>
        </p:nvSpPr>
        <p:spPr>
          <a:xfrm>
            <a:off x="5128464" y="5323729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Plot missingness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5D4AA-8296-CE32-8E12-E84BEBF8E4DB}"/>
              </a:ext>
            </a:extLst>
          </p:cNvPr>
          <p:cNvSpPr txBox="1"/>
          <p:nvPr/>
        </p:nvSpPr>
        <p:spPr>
          <a:xfrm>
            <a:off x="8830552" y="2159878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terms to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CC787-2469-4EDE-9927-A8E0A8631F25}"/>
              </a:ext>
            </a:extLst>
          </p:cNvPr>
          <p:cNvSpPr txBox="1"/>
          <p:nvPr/>
        </p:nvSpPr>
        <p:spPr>
          <a:xfrm>
            <a:off x="8830552" y="3472186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terms to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FF243-30D4-080D-E593-AF92F8AB46C6}"/>
              </a:ext>
            </a:extLst>
          </p:cNvPr>
          <p:cNvSpPr txBox="1"/>
          <p:nvPr/>
        </p:nvSpPr>
        <p:spPr>
          <a:xfrm>
            <a:off x="8180535" y="4270825"/>
            <a:ext cx="370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Exclude samples from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B60311-970F-7E62-FAA2-4C9C46AA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331" y="3872296"/>
            <a:ext cx="555413" cy="461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DD066A-E0E2-B921-7644-F00CE7625443}"/>
              </a:ext>
            </a:extLst>
          </p:cNvPr>
          <p:cNvSpPr txBox="1"/>
          <p:nvPr/>
        </p:nvSpPr>
        <p:spPr>
          <a:xfrm>
            <a:off x="8158093" y="5216663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Exclude measures /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Define imputation strategy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280DA9B-DB6E-23BD-F849-A5FA05F7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713"/>
            <a:ext cx="10515600" cy="1325563"/>
          </a:xfrm>
        </p:spPr>
        <p:txBody>
          <a:bodyPr/>
          <a:lstStyle/>
          <a:p>
            <a:r>
              <a:rPr lang="en-US" dirty="0"/>
              <a:t> Goals of exploratory data analysis are to: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6D55B-4DC1-1A1E-D24A-F0EBE81DF90A}"/>
              </a:ext>
            </a:extLst>
          </p:cNvPr>
          <p:cNvSpPr txBox="1"/>
          <p:nvPr/>
        </p:nvSpPr>
        <p:spPr>
          <a:xfrm>
            <a:off x="0" y="6153127"/>
            <a:ext cx="3756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 Or other dimensionality reduction technique</a:t>
            </a:r>
          </a:p>
        </p:txBody>
      </p:sp>
    </p:spTree>
    <p:extLst>
      <p:ext uri="{BB962C8B-B14F-4D97-AF65-F5344CB8AC3E}">
        <p14:creationId xmlns:p14="http://schemas.microsoft.com/office/powerpoint/2010/main" val="225599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C25FCDD-9A33-80A3-9A69-159DF9B6F1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09388" y="1001764"/>
            <a:ext cx="125618" cy="1092638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1FDBA41-89B9-9E61-2EB5-8CB01363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5" y="76816"/>
            <a:ext cx="7886700" cy="839244"/>
          </a:xfrm>
        </p:spPr>
        <p:txBody>
          <a:bodyPr>
            <a:noAutofit/>
          </a:bodyPr>
          <a:lstStyle/>
          <a:p>
            <a:r>
              <a:rPr lang="en-US" sz="2400" dirty="0"/>
              <a:t>Exploratory data analysis:</a:t>
            </a:r>
            <a:br>
              <a:rPr lang="en-US" sz="2400" dirty="0"/>
            </a:br>
            <a:r>
              <a:rPr lang="en-US" sz="2400" dirty="0"/>
              <a:t>Best practices checklist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061DC3-D9C6-1914-A3B0-4D309FF6EFE6}"/>
              </a:ext>
            </a:extLst>
          </p:cNvPr>
          <p:cNvSpPr/>
          <p:nvPr/>
        </p:nvSpPr>
        <p:spPr>
          <a:xfrm flipH="1">
            <a:off x="2464875" y="1893120"/>
            <a:ext cx="114064" cy="34700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36E7-F69B-DC5D-82FD-22D56D746CF7}"/>
              </a:ext>
            </a:extLst>
          </p:cNvPr>
          <p:cNvSpPr/>
          <p:nvPr/>
        </p:nvSpPr>
        <p:spPr>
          <a:xfrm>
            <a:off x="2710328" y="1893119"/>
            <a:ext cx="1894845" cy="161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sample information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(“metadata”)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FC183-89CA-9529-E1E4-3D316490D09A}"/>
              </a:ext>
            </a:extLst>
          </p:cNvPr>
          <p:cNvSpPr txBox="1"/>
          <p:nvPr/>
        </p:nvSpPr>
        <p:spPr>
          <a:xfrm>
            <a:off x="359129" y="1911218"/>
            <a:ext cx="2123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measures</a:t>
            </a:r>
            <a:r>
              <a:rPr lang="en-US" sz="1200" dirty="0"/>
              <a:t> </a:t>
            </a:r>
          </a:p>
          <a:p>
            <a:pPr algn="r"/>
            <a:r>
              <a:rPr lang="en-US" sz="1200" dirty="0"/>
              <a:t>(e.g., gene-level expression,</a:t>
            </a:r>
          </a:p>
          <a:p>
            <a:pPr algn="r"/>
            <a:r>
              <a:rPr lang="en-US" sz="1200" dirty="0"/>
              <a:t>base-level DNA methylation,</a:t>
            </a:r>
          </a:p>
          <a:p>
            <a:pPr algn="r"/>
            <a:r>
              <a:rPr lang="en-US" sz="1200" dirty="0"/>
              <a:t>voxels)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0B5FD-0512-32BF-8D80-AD1D3F112FB1}"/>
              </a:ext>
            </a:extLst>
          </p:cNvPr>
          <p:cNvSpPr/>
          <p:nvPr/>
        </p:nvSpPr>
        <p:spPr>
          <a:xfrm>
            <a:off x="5958470" y="215673"/>
            <a:ext cx="3734817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exploration</a:t>
            </a: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 </a:t>
            </a:r>
            <a:r>
              <a:rPr lang="en-US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metadata? </a:t>
            </a: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</a:t>
            </a:r>
            <a:r>
              <a:rPr lang="en-US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data?</a:t>
            </a: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</a:t>
            </a:r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</a:t>
            </a:r>
            <a:r>
              <a:rPr lang="en-US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distribution</a:t>
            </a:r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measures?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0EC44-D0F3-5260-A59E-A0E27A0E93E7}"/>
              </a:ext>
            </a:extLst>
          </p:cNvPr>
          <p:cNvSpPr/>
          <p:nvPr/>
        </p:nvSpPr>
        <p:spPr>
          <a:xfrm>
            <a:off x="6664301" y="1255551"/>
            <a:ext cx="2323154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there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missingness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  <a:endParaRPr lang="en-US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13341E-2A49-496D-D96F-41B42B45FB53}"/>
              </a:ext>
            </a:extLst>
          </p:cNvPr>
          <p:cNvSpPr/>
          <p:nvPr/>
        </p:nvSpPr>
        <p:spPr>
          <a:xfrm>
            <a:off x="9229999" y="1463089"/>
            <a:ext cx="1838066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Decide 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C09C9D-2E78-5A3C-12C0-B0895994DD6B}"/>
              </a:ext>
            </a:extLst>
          </p:cNvPr>
          <p:cNvSpPr/>
          <p:nvPr/>
        </p:nvSpPr>
        <p:spPr>
          <a:xfrm>
            <a:off x="6116420" y="1885274"/>
            <a:ext cx="3391385" cy="57273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Examine data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correlation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structure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 Does the data have natural groupings?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680549-865A-E177-DE96-0E5D448F0EF4}"/>
              </a:ext>
            </a:extLst>
          </p:cNvPr>
          <p:cNvSpPr/>
          <p:nvPr/>
        </p:nvSpPr>
        <p:spPr>
          <a:xfrm>
            <a:off x="6496625" y="2608007"/>
            <a:ext cx="2658506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major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sources of variation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there?</a:t>
            </a: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they map to biological or technical variables?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6BE3A4-9F03-EAA7-AEFA-9A695CE9AC57}"/>
              </a:ext>
            </a:extLst>
          </p:cNvPr>
          <p:cNvSpPr/>
          <p:nvPr/>
        </p:nvSpPr>
        <p:spPr>
          <a:xfrm>
            <a:off x="6351446" y="3976509"/>
            <a:ext cx="2948864" cy="307777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batch effects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1E5CD0-1F70-39AD-A8BB-53A6DE1EFC24}"/>
              </a:ext>
            </a:extLst>
          </p:cNvPr>
          <p:cNvSpPr/>
          <p:nvPr/>
        </p:nvSpPr>
        <p:spPr>
          <a:xfrm>
            <a:off x="6424698" y="4693159"/>
            <a:ext cx="2802360" cy="598543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unmodelled sources of variation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0351A8-A965-1071-0A04-E4A14155FAAE}"/>
              </a:ext>
            </a:extLst>
          </p:cNvPr>
          <p:cNvSpPr/>
          <p:nvPr/>
        </p:nvSpPr>
        <p:spPr>
          <a:xfrm>
            <a:off x="6096001" y="5748952"/>
            <a:ext cx="3425570" cy="598543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final model</a:t>
            </a:r>
          </a:p>
          <a:p>
            <a:pPr algn="ctr"/>
            <a:r>
              <a:rPr lang="en-US" sz="16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inferential testing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A4802E-64D4-73F3-8F31-B7A7A4C22221}"/>
              </a:ext>
            </a:extLst>
          </p:cNvPr>
          <p:cNvSpPr/>
          <p:nvPr/>
        </p:nvSpPr>
        <p:spPr>
          <a:xfrm>
            <a:off x="9208517" y="4353853"/>
            <a:ext cx="1838066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60AFF4-EA1B-D77C-CD66-87EF638325EB}"/>
              </a:ext>
            </a:extLst>
          </p:cNvPr>
          <p:cNvSpPr/>
          <p:nvPr/>
        </p:nvSpPr>
        <p:spPr>
          <a:xfrm>
            <a:off x="9208517" y="5294471"/>
            <a:ext cx="1838066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6DBCFF-4407-D6A7-9777-F32E17991FC2}"/>
              </a:ext>
            </a:extLst>
          </p:cNvPr>
          <p:cNvCxnSpPr>
            <a:cxnSpLocks/>
          </p:cNvCxnSpPr>
          <p:nvPr/>
        </p:nvCxnSpPr>
        <p:spPr>
          <a:xfrm flipH="1">
            <a:off x="7825878" y="1054917"/>
            <a:ext cx="1" cy="2006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7D1CB9-B603-87A0-43F2-E522C7DB0E0D}"/>
              </a:ext>
            </a:extLst>
          </p:cNvPr>
          <p:cNvCxnSpPr>
            <a:cxnSpLocks/>
          </p:cNvCxnSpPr>
          <p:nvPr/>
        </p:nvCxnSpPr>
        <p:spPr>
          <a:xfrm flipH="1">
            <a:off x="7825878" y="2428406"/>
            <a:ext cx="1" cy="1796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9FA7B8D-3615-998E-95A7-775948EC0E2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7812114" y="1708390"/>
            <a:ext cx="1092645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4FC1D-825F-9C61-1D73-A09C64FF53E2}"/>
              </a:ext>
            </a:extLst>
          </p:cNvPr>
          <p:cNvSpPr/>
          <p:nvPr/>
        </p:nvSpPr>
        <p:spPr>
          <a:xfrm>
            <a:off x="9219342" y="3506644"/>
            <a:ext cx="1838066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 model</a:t>
            </a:r>
          </a:p>
        </p:txBody>
      </p: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076A50C0-2BF3-3C19-F719-1E7FC7228D6D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8296460" y="2976669"/>
            <a:ext cx="151474" cy="1092638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2C6BC4A7-E8EA-45EF-A562-16385C009B87}"/>
              </a:ext>
            </a:extLst>
          </p:cNvPr>
          <p:cNvCxnSpPr>
            <a:cxnSpLocks/>
            <a:endCxn id="23" idx="0"/>
          </p:cNvCxnSpPr>
          <p:nvPr/>
        </p:nvCxnSpPr>
        <p:spPr>
          <a:xfrm rot="10800000" flipV="1">
            <a:off x="7825879" y="3720605"/>
            <a:ext cx="1092641" cy="25590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AA0EBF12-8D7D-FC1D-0929-5500FF3D0D8A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8292217" y="3817947"/>
            <a:ext cx="159960" cy="1092638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30BFAF82-98F6-61DB-B3F2-824F995B3F4A}"/>
              </a:ext>
            </a:extLst>
          </p:cNvPr>
          <p:cNvCxnSpPr>
            <a:cxnSpLocks/>
            <a:endCxn id="24" idx="0"/>
          </p:cNvCxnSpPr>
          <p:nvPr/>
        </p:nvCxnSpPr>
        <p:spPr>
          <a:xfrm rot="10800000" flipV="1">
            <a:off x="7825878" y="4524963"/>
            <a:ext cx="1327928" cy="168195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60B946C5-4186-FB92-4986-B35FA00E2499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8362197" y="4755383"/>
            <a:ext cx="111436" cy="118407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A8D491C6-A144-B53B-9621-C2CD445FD11F}"/>
              </a:ext>
            </a:extLst>
          </p:cNvPr>
          <p:cNvCxnSpPr>
            <a:cxnSpLocks/>
            <a:endCxn id="25" idx="0"/>
          </p:cNvCxnSpPr>
          <p:nvPr/>
        </p:nvCxnSpPr>
        <p:spPr>
          <a:xfrm rot="10800000" flipV="1">
            <a:off x="7808787" y="5539768"/>
            <a:ext cx="1337311" cy="209183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02D2EE2-A71F-8C80-FB7F-C76756915443}"/>
              </a:ext>
            </a:extLst>
          </p:cNvPr>
          <p:cNvSpPr txBox="1"/>
          <p:nvPr/>
        </p:nvSpPr>
        <p:spPr>
          <a:xfrm>
            <a:off x="997359" y="1193463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Input: 2 tables: DATA and METADATA</a:t>
            </a:r>
          </a:p>
        </p:txBody>
      </p:sp>
    </p:spTree>
    <p:extLst>
      <p:ext uri="{BB962C8B-B14F-4D97-AF65-F5344CB8AC3E}">
        <p14:creationId xmlns:p14="http://schemas.microsoft.com/office/powerpoint/2010/main" val="418667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061DC3-D9C6-1914-A3B0-4D309FF6EFE6}"/>
              </a:ext>
            </a:extLst>
          </p:cNvPr>
          <p:cNvSpPr/>
          <p:nvPr/>
        </p:nvSpPr>
        <p:spPr>
          <a:xfrm flipH="1">
            <a:off x="768822" y="839245"/>
            <a:ext cx="114064" cy="5215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36E7-F69B-DC5D-82FD-22D56D746CF7}"/>
              </a:ext>
            </a:extLst>
          </p:cNvPr>
          <p:cNvSpPr/>
          <p:nvPr/>
        </p:nvSpPr>
        <p:spPr>
          <a:xfrm>
            <a:off x="1079537" y="824496"/>
            <a:ext cx="1180659" cy="741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sample information</a:t>
            </a:r>
          </a:p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(“metadata”)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FC183-89CA-9529-E1E4-3D316490D09A}"/>
              </a:ext>
            </a:extLst>
          </p:cNvPr>
          <p:cNvSpPr txBox="1"/>
          <p:nvPr/>
        </p:nvSpPr>
        <p:spPr>
          <a:xfrm rot="16200000">
            <a:off x="-517607" y="1659908"/>
            <a:ext cx="2123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measures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8287E-2691-6694-B0AC-67B26D47A9F1}"/>
              </a:ext>
            </a:extLst>
          </p:cNvPr>
          <p:cNvSpPr txBox="1"/>
          <p:nvPr/>
        </p:nvSpPr>
        <p:spPr>
          <a:xfrm>
            <a:off x="3446483" y="158241"/>
            <a:ext cx="1783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dim( ) 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head( )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summary( )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str( ), plots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3CE14-B1B3-D506-010D-8E0C624B4A64}"/>
              </a:ext>
            </a:extLst>
          </p:cNvPr>
          <p:cNvSpPr txBox="1"/>
          <p:nvPr/>
        </p:nvSpPr>
        <p:spPr>
          <a:xfrm>
            <a:off x="4649778" y="1065207"/>
            <a:ext cx="178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count NA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E17E6-3FC9-869A-895E-650AE45F23AA}"/>
              </a:ext>
            </a:extLst>
          </p:cNvPr>
          <p:cNvSpPr txBox="1"/>
          <p:nvPr/>
        </p:nvSpPr>
        <p:spPr>
          <a:xfrm>
            <a:off x="3475929" y="2026894"/>
            <a:ext cx="178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BB2E-E99E-9A6B-0773-C0F2BDD57DF8}"/>
              </a:ext>
            </a:extLst>
          </p:cNvPr>
          <p:cNvSpPr txBox="1"/>
          <p:nvPr/>
        </p:nvSpPr>
        <p:spPr>
          <a:xfrm>
            <a:off x="3475929" y="2725997"/>
            <a:ext cx="178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3AC6F-17ED-0C38-B2C5-BF258AAC25AB}"/>
              </a:ext>
            </a:extLst>
          </p:cNvPr>
          <p:cNvSpPr txBox="1"/>
          <p:nvPr/>
        </p:nvSpPr>
        <p:spPr>
          <a:xfrm>
            <a:off x="3474280" y="3837424"/>
            <a:ext cx="21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clustering, dimensionality reduction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79AA0-E14B-69CA-5F15-32558C6381C3}"/>
              </a:ext>
            </a:extLst>
          </p:cNvPr>
          <p:cNvSpPr txBox="1"/>
          <p:nvPr/>
        </p:nvSpPr>
        <p:spPr>
          <a:xfrm>
            <a:off x="3474280" y="4690835"/>
            <a:ext cx="21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surrogate variable analysis*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43D4A-C5E5-B7C0-5931-C89A5729ED6B}"/>
              </a:ext>
            </a:extLst>
          </p:cNvPr>
          <p:cNvSpPr txBox="1"/>
          <p:nvPr/>
        </p:nvSpPr>
        <p:spPr>
          <a:xfrm>
            <a:off x="10801217" y="4247617"/>
            <a:ext cx="158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ComBAT</a:t>
            </a:r>
            <a:endParaRPr lang="en-US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RUVseq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66332F-89CF-6D2C-C934-EFEE5DB33B02}"/>
              </a:ext>
            </a:extLst>
          </p:cNvPr>
          <p:cNvSpPr txBox="1"/>
          <p:nvPr/>
        </p:nvSpPr>
        <p:spPr>
          <a:xfrm>
            <a:off x="9337528" y="5733064"/>
            <a:ext cx="158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linear models,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GLM, </a:t>
            </a:r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edgeR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etc.,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242997-AC3B-E4A4-ABED-6267F0FBBDAD}"/>
              </a:ext>
            </a:extLst>
          </p:cNvPr>
          <p:cNvCxnSpPr/>
          <p:nvPr/>
        </p:nvCxnSpPr>
        <p:spPr>
          <a:xfrm>
            <a:off x="695170" y="839245"/>
            <a:ext cx="0" cy="571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E35871-FF55-9A4A-7780-FC1A289BD57F}"/>
              </a:ext>
            </a:extLst>
          </p:cNvPr>
          <p:cNvSpPr txBox="1"/>
          <p:nvPr/>
        </p:nvSpPr>
        <p:spPr>
          <a:xfrm>
            <a:off x="1107804" y="6054952"/>
            <a:ext cx="2812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 Not covered in this workshop</a:t>
            </a:r>
          </a:p>
        </p:txBody>
      </p:sp>
      <p:sp>
        <p:nvSpPr>
          <p:cNvPr id="21" name="Striped Right Arrow 20">
            <a:extLst>
              <a:ext uri="{FF2B5EF4-FFF2-40B4-BE49-F238E27FC236}">
                <a16:creationId xmlns:a16="http://schemas.microsoft.com/office/drawing/2014/main" id="{BD1C1348-AC7F-B8A5-D649-661517F7CCF9}"/>
              </a:ext>
            </a:extLst>
          </p:cNvPr>
          <p:cNvSpPr/>
          <p:nvPr/>
        </p:nvSpPr>
        <p:spPr>
          <a:xfrm>
            <a:off x="8765309" y="5918712"/>
            <a:ext cx="572219" cy="272480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DE73B52-2748-2F8C-D8D4-E2EE5E0192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41316" y="910553"/>
            <a:ext cx="125618" cy="1092638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5A54498-CFE3-6FB1-8C14-93CB0391E584}"/>
              </a:ext>
            </a:extLst>
          </p:cNvPr>
          <p:cNvSpPr/>
          <p:nvPr/>
        </p:nvSpPr>
        <p:spPr>
          <a:xfrm>
            <a:off x="5490398" y="124462"/>
            <a:ext cx="3734817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exploration</a:t>
            </a: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 </a:t>
            </a:r>
            <a:r>
              <a:rPr lang="en-US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metadata? </a:t>
            </a: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</a:t>
            </a:r>
            <a:r>
              <a:rPr lang="en-US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data?</a:t>
            </a: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</a:t>
            </a:r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</a:t>
            </a:r>
            <a:r>
              <a:rPr lang="en-US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distribution</a:t>
            </a:r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measures?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5778CC-5852-1656-8191-B9457E127408}"/>
              </a:ext>
            </a:extLst>
          </p:cNvPr>
          <p:cNvSpPr/>
          <p:nvPr/>
        </p:nvSpPr>
        <p:spPr>
          <a:xfrm>
            <a:off x="6196229" y="1164340"/>
            <a:ext cx="2323154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there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missingness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  <a:endParaRPr lang="en-US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3B0ACC-B2AC-2ECF-0DB9-4AC94180442F}"/>
              </a:ext>
            </a:extLst>
          </p:cNvPr>
          <p:cNvSpPr/>
          <p:nvPr/>
        </p:nvSpPr>
        <p:spPr>
          <a:xfrm>
            <a:off x="8761927" y="1371878"/>
            <a:ext cx="1838066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Decide solution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EA7DF6-4B7A-54A8-8749-7498A667AE3D}"/>
              </a:ext>
            </a:extLst>
          </p:cNvPr>
          <p:cNvSpPr/>
          <p:nvPr/>
        </p:nvSpPr>
        <p:spPr>
          <a:xfrm>
            <a:off x="5648348" y="1794063"/>
            <a:ext cx="3391385" cy="57273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Examine data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correlation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structure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 Does the data have natural groupings?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6816D0-C697-377A-182D-6C664104F58B}"/>
              </a:ext>
            </a:extLst>
          </p:cNvPr>
          <p:cNvSpPr/>
          <p:nvPr/>
        </p:nvSpPr>
        <p:spPr>
          <a:xfrm>
            <a:off x="6028553" y="2516796"/>
            <a:ext cx="2658506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major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sources of variation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there?</a:t>
            </a: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they map to biological or technical variables?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DBBA42-7923-C5F7-8A16-834CD2D2F57A}"/>
              </a:ext>
            </a:extLst>
          </p:cNvPr>
          <p:cNvSpPr/>
          <p:nvPr/>
        </p:nvSpPr>
        <p:spPr>
          <a:xfrm>
            <a:off x="5883374" y="3885298"/>
            <a:ext cx="2948864" cy="307777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batch effects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5C98E4-A618-8F74-447F-A47B2B580AFC}"/>
              </a:ext>
            </a:extLst>
          </p:cNvPr>
          <p:cNvSpPr/>
          <p:nvPr/>
        </p:nvSpPr>
        <p:spPr>
          <a:xfrm>
            <a:off x="5956626" y="4601948"/>
            <a:ext cx="2802360" cy="598543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✅ 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unmodelled sources of variation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3F6B03-F24E-A3F0-2086-AF5062E520EB}"/>
              </a:ext>
            </a:extLst>
          </p:cNvPr>
          <p:cNvSpPr/>
          <p:nvPr/>
        </p:nvSpPr>
        <p:spPr>
          <a:xfrm>
            <a:off x="5627929" y="5657741"/>
            <a:ext cx="3425570" cy="598543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final model</a:t>
            </a:r>
          </a:p>
          <a:p>
            <a:pPr algn="ctr"/>
            <a:r>
              <a:rPr lang="en-US" sz="16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inferential testing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9F9C6E-9DC3-D4E2-159F-F0E53437FB6B}"/>
              </a:ext>
            </a:extLst>
          </p:cNvPr>
          <p:cNvSpPr/>
          <p:nvPr/>
        </p:nvSpPr>
        <p:spPr>
          <a:xfrm>
            <a:off x="8740445" y="4262642"/>
            <a:ext cx="1838066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A13CD1-7637-1B29-26F1-4146FE93E678}"/>
              </a:ext>
            </a:extLst>
          </p:cNvPr>
          <p:cNvSpPr/>
          <p:nvPr/>
        </p:nvSpPr>
        <p:spPr>
          <a:xfrm>
            <a:off x="8740445" y="5203260"/>
            <a:ext cx="1838066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03F84D-8290-C62B-540E-D691B2C01A54}"/>
              </a:ext>
            </a:extLst>
          </p:cNvPr>
          <p:cNvCxnSpPr>
            <a:cxnSpLocks/>
          </p:cNvCxnSpPr>
          <p:nvPr/>
        </p:nvCxnSpPr>
        <p:spPr>
          <a:xfrm flipH="1">
            <a:off x="7357806" y="963706"/>
            <a:ext cx="1" cy="2006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FDFCB2-BF08-F28F-493E-ADC979473DC2}"/>
              </a:ext>
            </a:extLst>
          </p:cNvPr>
          <p:cNvCxnSpPr>
            <a:cxnSpLocks/>
          </p:cNvCxnSpPr>
          <p:nvPr/>
        </p:nvCxnSpPr>
        <p:spPr>
          <a:xfrm flipH="1">
            <a:off x="7357806" y="2337195"/>
            <a:ext cx="1" cy="1796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BF55BB0-52EA-BAD2-0BFC-8FC90B5A6A84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 flipV="1">
            <a:off x="7344042" y="1617179"/>
            <a:ext cx="1092645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F91519F-21B3-A5E4-5EC4-779C8407ACA2}"/>
              </a:ext>
            </a:extLst>
          </p:cNvPr>
          <p:cNvSpPr/>
          <p:nvPr/>
        </p:nvSpPr>
        <p:spPr>
          <a:xfrm>
            <a:off x="8751270" y="3415433"/>
            <a:ext cx="1838066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 model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C04CAE4-96B7-AB34-15F5-BB106E2E7F72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7828388" y="2885458"/>
            <a:ext cx="151474" cy="1092638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0601A152-4408-804C-6E02-A44E04C5142D}"/>
              </a:ext>
            </a:extLst>
          </p:cNvPr>
          <p:cNvCxnSpPr>
            <a:cxnSpLocks/>
            <a:endCxn id="33" idx="0"/>
          </p:cNvCxnSpPr>
          <p:nvPr/>
        </p:nvCxnSpPr>
        <p:spPr>
          <a:xfrm rot="10800000" flipV="1">
            <a:off x="7357807" y="3629394"/>
            <a:ext cx="1092641" cy="25590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51BB9923-EB99-D449-35A0-A17A4075850B}"/>
              </a:ext>
            </a:extLst>
          </p:cNvPr>
          <p:cNvCxnSpPr>
            <a:cxnSpLocks/>
            <a:stCxn id="33" idx="2"/>
          </p:cNvCxnSpPr>
          <p:nvPr/>
        </p:nvCxnSpPr>
        <p:spPr>
          <a:xfrm rot="16200000" flipH="1">
            <a:off x="7824145" y="3726736"/>
            <a:ext cx="159960" cy="1092638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E842207-DDE5-005B-4C65-9D84772F5A97}"/>
              </a:ext>
            </a:extLst>
          </p:cNvPr>
          <p:cNvCxnSpPr>
            <a:cxnSpLocks/>
            <a:endCxn id="35" idx="0"/>
          </p:cNvCxnSpPr>
          <p:nvPr/>
        </p:nvCxnSpPr>
        <p:spPr>
          <a:xfrm rot="10800000" flipV="1">
            <a:off x="7357806" y="4433752"/>
            <a:ext cx="1327928" cy="168195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43D0918-B022-8C14-59A7-D2FF72F83106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7894125" y="4664172"/>
            <a:ext cx="111436" cy="118407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68BF1548-F52D-AA4A-CC0A-FA7E8FF30968}"/>
              </a:ext>
            </a:extLst>
          </p:cNvPr>
          <p:cNvCxnSpPr>
            <a:cxnSpLocks/>
            <a:endCxn id="36" idx="0"/>
          </p:cNvCxnSpPr>
          <p:nvPr/>
        </p:nvCxnSpPr>
        <p:spPr>
          <a:xfrm rot="10800000" flipV="1">
            <a:off x="7340715" y="5448557"/>
            <a:ext cx="1337311" cy="209183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AFEB79A-D3E3-B3B0-8357-9577591E7D4B}"/>
              </a:ext>
            </a:extLst>
          </p:cNvPr>
          <p:cNvSpPr txBox="1"/>
          <p:nvPr/>
        </p:nvSpPr>
        <p:spPr>
          <a:xfrm>
            <a:off x="10613680" y="1219095"/>
            <a:ext cx="1676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Exclude samples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(caution!!)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Imputation*</a:t>
            </a:r>
          </a:p>
          <a:p>
            <a:endParaRPr lang="en-US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318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289677" y="2419695"/>
            <a:ext cx="7790873" cy="339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165100">
              <a:spcBef>
                <a:spcPts val="0"/>
              </a:spcBef>
              <a:buSzPts val="2800"/>
              <a:buNone/>
            </a:pPr>
            <a:r>
              <a:rPr lang="en-US" sz="2000" dirty="0"/>
              <a:t>High-level purpose: find groups in your data</a:t>
            </a:r>
            <a:endParaRPr sz="2000" dirty="0"/>
          </a:p>
          <a:p>
            <a:pPr marL="342900" indent="-165100">
              <a:spcBef>
                <a:spcPts val="0"/>
              </a:spcBef>
              <a:buSzPts val="2800"/>
              <a:buNone/>
            </a:pPr>
            <a:endParaRPr sz="2000" dirty="0"/>
          </a:p>
          <a:p>
            <a:pPr marL="342900" indent="-165100">
              <a:spcBef>
                <a:spcPts val="0"/>
              </a:spcBef>
              <a:buSzPts val="2800"/>
              <a:buNone/>
            </a:pPr>
            <a:r>
              <a:rPr lang="en-US" sz="2000" dirty="0"/>
              <a:t>Your particular purpose (may be): </a:t>
            </a:r>
            <a:endParaRPr sz="2000"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sz="2000" dirty="0"/>
              <a:t>Identify batches in your data</a:t>
            </a:r>
            <a:endParaRPr sz="2000"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sz="2000" dirty="0"/>
              <a:t>Identify patient subtypes</a:t>
            </a:r>
            <a:endParaRPr sz="2000"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sz="2000" dirty="0"/>
              <a:t>Identify groups of </a:t>
            </a:r>
            <a:r>
              <a:rPr lang="en-US" sz="2000" dirty="0" err="1"/>
              <a:t>coexpressed</a:t>
            </a:r>
            <a:r>
              <a:rPr lang="en-US" sz="2000" dirty="0"/>
              <a:t> genes</a:t>
            </a:r>
            <a:endParaRPr sz="2000" dirty="0"/>
          </a:p>
          <a:p>
            <a:pPr marL="0" indent="0">
              <a:spcBef>
                <a:spcPts val="0"/>
              </a:spcBef>
              <a:buNone/>
            </a:pP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E5683-306D-A97A-53E2-4FB156321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295405" y="1276695"/>
            <a:ext cx="4723235" cy="4163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DDAE-2A1D-86F2-BCA8-C60B8D47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4" y="-106604"/>
            <a:ext cx="10515600" cy="1325563"/>
          </a:xfrm>
        </p:spPr>
        <p:txBody>
          <a:bodyPr/>
          <a:lstStyle/>
          <a:p>
            <a:r>
              <a:rPr lang="en-US" dirty="0"/>
              <a:t>Applications of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C25E-7AE9-6AE4-03CB-749396BDEACC}"/>
              </a:ext>
            </a:extLst>
          </p:cNvPr>
          <p:cNvSpPr txBox="1"/>
          <p:nvPr/>
        </p:nvSpPr>
        <p:spPr>
          <a:xfrm>
            <a:off x="1235766" y="1023835"/>
            <a:ext cx="3523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Molecular subgroups of glioblastoma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97669-DBD0-398B-DD6F-640BA8377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3" t="30401" r="30807" b="21721"/>
          <a:stretch/>
        </p:blipFill>
        <p:spPr>
          <a:xfrm>
            <a:off x="526774" y="2057400"/>
            <a:ext cx="5327374" cy="3607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ABA87-FAB8-839B-3623-0CC360A9D838}"/>
              </a:ext>
            </a:extLst>
          </p:cNvPr>
          <p:cNvSpPr txBox="1"/>
          <p:nvPr/>
        </p:nvSpPr>
        <p:spPr>
          <a:xfrm>
            <a:off x="0" y="5962165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Brennan et al (2013). </a:t>
            </a:r>
            <a:r>
              <a:rPr lang="en-US" sz="1200" i="1" dirty="0"/>
              <a:t>Cell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Aldinger</a:t>
            </a:r>
            <a:r>
              <a:rPr lang="en-US" sz="1200" dirty="0"/>
              <a:t> et al. (2021). </a:t>
            </a:r>
            <a:r>
              <a:rPr lang="en-US" sz="1200" i="1" dirty="0"/>
              <a:t>Nat </a:t>
            </a:r>
            <a:r>
              <a:rPr lang="en-US" sz="1200" i="1" dirty="0" err="1"/>
              <a:t>Neurosci</a:t>
            </a:r>
            <a:r>
              <a:rPr lang="en-US" sz="1200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382684-8E58-54CF-3CA6-E06507C12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" r="48247" b="66538"/>
          <a:stretch/>
        </p:blipFill>
        <p:spPr>
          <a:xfrm>
            <a:off x="6013174" y="2254787"/>
            <a:ext cx="6049815" cy="2882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2DD6AF-6E3C-6D44-8960-EECA417B55C3}"/>
              </a:ext>
            </a:extLst>
          </p:cNvPr>
          <p:cNvSpPr txBox="1"/>
          <p:nvPr/>
        </p:nvSpPr>
        <p:spPr>
          <a:xfrm>
            <a:off x="7117194" y="1050276"/>
            <a:ext cx="3417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Cell clusters in single-cell genomics</a:t>
            </a:r>
          </a:p>
        </p:txBody>
      </p:sp>
    </p:spTree>
    <p:extLst>
      <p:ext uri="{BB962C8B-B14F-4D97-AF65-F5344CB8AC3E}">
        <p14:creationId xmlns:p14="http://schemas.microsoft.com/office/powerpoint/2010/main" val="416515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 descr="Picture 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0936" y="857250"/>
            <a:ext cx="4888871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2073966" y="284577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dirty="0">
                <a:sym typeface="Calibri"/>
              </a:rPr>
              <a:t>The heart of clustering: </a:t>
            </a:r>
            <a:br>
              <a:rPr lang="en-US" dirty="0">
                <a:sym typeface="Calibri"/>
              </a:rPr>
            </a:br>
            <a:r>
              <a:rPr lang="en-US" dirty="0">
                <a:sym typeface="Calibri"/>
              </a:rPr>
              <a:t>Defining distance between samples</a:t>
            </a:r>
            <a:endParaRPr dirty="0">
              <a:sym typeface="Calibri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1066800" y="1634236"/>
            <a:ext cx="8839200" cy="50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When clustering, you need to find a way to quantify how similar/dissimilar observations are from one another. 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This quantity is your </a:t>
            </a:r>
            <a:r>
              <a:rPr lang="en-US" b="1" dirty="0"/>
              <a:t>“distance metric”</a:t>
            </a:r>
            <a:endParaRPr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Different data types require different distance metrics </a:t>
            </a:r>
            <a:endParaRPr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Some data types have many distance metrics, all which come with their own properties.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 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1613325" y="8215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 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l="31093" t="45577" r="44877"/>
          <a:stretch/>
        </p:blipFill>
        <p:spPr>
          <a:xfrm>
            <a:off x="8395101" y="1181101"/>
            <a:ext cx="1089425" cy="5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9824" y="2251924"/>
            <a:ext cx="5131001" cy="34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/>
              <a:t>Distance metrics</a:t>
            </a:r>
            <a:endParaRPr sz="4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6279577" y="874263"/>
            <a:ext cx="5657320" cy="146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r>
              <a:rPr lang="en-CA" b="1" dirty="0" err="1"/>
              <a:t>Mahalanobis</a:t>
            </a:r>
            <a:r>
              <a:rPr lang="en-CA" b="1" dirty="0"/>
              <a:t> Distance</a:t>
            </a:r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r>
              <a:rPr lang="en-CA" dirty="0"/>
              <a:t>Metric takes into account correlation between variables. Best used if you suspect variables are correlated. 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dirty="0"/>
          </a:p>
        </p:txBody>
      </p:sp>
      <p:pic>
        <p:nvPicPr>
          <p:cNvPr id="218" name="Google Shape;218;p35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53996"/>
          <a:stretch/>
        </p:blipFill>
        <p:spPr>
          <a:xfrm>
            <a:off x="1676400" y="2803863"/>
            <a:ext cx="3274206" cy="343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7209" y="2228406"/>
            <a:ext cx="3894336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2000A3-15BB-8BCC-66AE-64847E90FF7A}"/>
              </a:ext>
            </a:extLst>
          </p:cNvPr>
          <p:cNvSpPr txBox="1"/>
          <p:nvPr/>
        </p:nvSpPr>
        <p:spPr>
          <a:xfrm>
            <a:off x="149087" y="587109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Related term: “similarity”</a:t>
            </a:r>
          </a:p>
        </p:txBody>
      </p:sp>
      <p:sp>
        <p:nvSpPr>
          <p:cNvPr id="3" name="Google Shape;217;p35">
            <a:extLst>
              <a:ext uri="{FF2B5EF4-FFF2-40B4-BE49-F238E27FC236}">
                <a16:creationId xmlns:a16="http://schemas.microsoft.com/office/drawing/2014/main" id="{63BA437F-6E3B-CF93-272E-CB74D1B7FD06}"/>
              </a:ext>
            </a:extLst>
          </p:cNvPr>
          <p:cNvSpPr txBox="1">
            <a:spLocks/>
          </p:cNvSpPr>
          <p:nvPr/>
        </p:nvSpPr>
        <p:spPr>
          <a:xfrm>
            <a:off x="677219" y="874263"/>
            <a:ext cx="6104739" cy="124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en-CA" b="1" dirty="0"/>
              <a:t>Euclidean Distance</a:t>
            </a:r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en-CA" dirty="0"/>
              <a:t>Ignores correlation between the variables; best if you know data are uncorrelated </a:t>
            </a:r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en-CA" dirty="0"/>
              <a:t>(</a:t>
            </a:r>
            <a:r>
              <a:rPr lang="en-CA" i="1" dirty="0"/>
              <a:t>i.e., </a:t>
            </a:r>
            <a:r>
              <a:rPr lang="en-CA" dirty="0"/>
              <a:t>knowing x does not tell us anything about y).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CA" dirty="0"/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endParaRPr lang="en-CA" dirty="0"/>
          </a:p>
        </p:txBody>
      </p:sp>
      <p:pic>
        <p:nvPicPr>
          <p:cNvPr id="4" name="Google Shape;218;p35">
            <a:extLst>
              <a:ext uri="{FF2B5EF4-FFF2-40B4-BE49-F238E27FC236}">
                <a16:creationId xmlns:a16="http://schemas.microsoft.com/office/drawing/2014/main" id="{1641C890-102F-2904-DF75-8E494D17A62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3739" r="-670"/>
          <a:stretch/>
        </p:blipFill>
        <p:spPr>
          <a:xfrm>
            <a:off x="7478294" y="2954673"/>
            <a:ext cx="2912166" cy="299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1604400" y="7947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</a:t>
            </a:r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 err="1"/>
              <a:t>Mahalanobis</a:t>
            </a:r>
            <a:r>
              <a:rPr lang="en-US" dirty="0"/>
              <a:t> distance</a:t>
            </a:r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Manhattan or “block” distance:</a:t>
            </a:r>
            <a:endParaRPr dirty="0"/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dirty="0"/>
          </a:p>
        </p:txBody>
      </p:sp>
      <p:pic>
        <p:nvPicPr>
          <p:cNvPr id="1026" name="Picture 2" descr="Taxicab geometry - Wikipedia">
            <a:extLst>
              <a:ext uri="{FF2B5EF4-FFF2-40B4-BE49-F238E27FC236}">
                <a16:creationId xmlns:a16="http://schemas.microsoft.com/office/drawing/2014/main" id="{274E06C8-014A-4C0E-87FF-CF919703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344" y="2762742"/>
            <a:ext cx="3300508" cy="33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4ACB5B-06CB-DA3A-5E0F-2A06A1138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826" y="1266385"/>
            <a:ext cx="3760304" cy="10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56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1"/>
          </p:nvPr>
        </p:nvSpPr>
        <p:spPr>
          <a:xfrm>
            <a:off x="1604400" y="7947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Char char="●"/>
            </a:pPr>
            <a:r>
              <a:rPr lang="en-US" dirty="0" err="1"/>
              <a:t>Mahalanobis</a:t>
            </a:r>
            <a:r>
              <a:rPr lang="en-US" dirty="0"/>
              <a:t> distance (Normalized Euclidean Distance) </a:t>
            </a:r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Char char="●"/>
            </a:pPr>
            <a:r>
              <a:rPr lang="en-US" dirty="0"/>
              <a:t>Manhattan distance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Categorical variable: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Hamming distance (number of mismatches)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992" y="3020496"/>
            <a:ext cx="5914663" cy="3042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body" idx="1"/>
          </p:nvPr>
        </p:nvSpPr>
        <p:spPr>
          <a:xfrm>
            <a:off x="1065623" y="1888518"/>
            <a:ext cx="8760000" cy="47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3200" dirty="0"/>
              <a:t>Hierarchical</a:t>
            </a:r>
            <a:endParaRPr sz="3200"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sz="3200" dirty="0"/>
              <a:t>K-means</a:t>
            </a:r>
            <a:endParaRPr sz="3200"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3200" dirty="0"/>
              <a:t>Many more…</a:t>
            </a:r>
          </a:p>
          <a:p>
            <a:pPr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2900" dirty="0"/>
              <a:t>e.g., Spectral clustering for networks</a:t>
            </a:r>
            <a:endParaRPr sz="2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3200" dirty="0"/>
          </a:p>
        </p:txBody>
      </p:sp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Common clustering approaches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body" idx="1"/>
          </p:nvPr>
        </p:nvSpPr>
        <p:spPr>
          <a:xfrm>
            <a:off x="1604400" y="1036650"/>
            <a:ext cx="91440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Steps: 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Build dendrogram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Choose cut point (based on dendrogram or K)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Hierarchical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451" y="2586625"/>
            <a:ext cx="6926549" cy="3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/>
          <p:nvPr/>
        </p:nvSpPr>
        <p:spPr>
          <a:xfrm>
            <a:off x="2207581" y="2290440"/>
            <a:ext cx="7794594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4036381" y="2336013"/>
            <a:ext cx="6037316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6096000" y="2290428"/>
            <a:ext cx="3897297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7765002" y="2349193"/>
            <a:ext cx="2389572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1604400" y="1036650"/>
            <a:ext cx="91440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Steps: </a:t>
            </a:r>
            <a:endParaRPr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/>
              <a:t>Build dendrogram</a:t>
            </a:r>
            <a:endParaRPr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/>
              <a:t>Choose cut point (based on dendrogram or K)</a:t>
            </a: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Hierarchical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451" y="2586625"/>
            <a:ext cx="6926549" cy="3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body" idx="1"/>
          </p:nvPr>
        </p:nvSpPr>
        <p:spPr>
          <a:xfrm>
            <a:off x="352070" y="574446"/>
            <a:ext cx="9144000" cy="274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How it works: 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Choose number of clusters: k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Set random cluster centers (“centroid”)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For each point: </a:t>
            </a:r>
            <a:endParaRPr dirty="0"/>
          </a:p>
          <a:p>
            <a:pPr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find closest centroid </a:t>
            </a:r>
            <a:endParaRPr dirty="0"/>
          </a:p>
          <a:p>
            <a:pPr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assign it to that cluster</a:t>
            </a:r>
            <a:endParaRPr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dirty="0"/>
              <a:t>Recompute the new centroid for each cluster</a:t>
            </a:r>
            <a:endParaRPr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dirty="0"/>
              <a:t>Repeat until centroids stop moving (convergence)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1676400" y="-8683"/>
            <a:ext cx="8839200" cy="79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K-Means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41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519" y="3067987"/>
            <a:ext cx="3647994" cy="321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37204" b="13820"/>
          <a:stretch/>
        </p:blipFill>
        <p:spPr>
          <a:xfrm>
            <a:off x="2177812" y="1921378"/>
            <a:ext cx="8337788" cy="409179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973632" y="1066800"/>
            <a:ext cx="9144000" cy="67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Commonly used for networks/graphs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Operates on pairwise sample similarity (“adjacency”)</a:t>
            </a:r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676400" y="-2587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Spectral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ctrTitle"/>
          </p:nvPr>
        </p:nvSpPr>
        <p:spPr>
          <a:xfrm>
            <a:off x="1555232" y="70015"/>
            <a:ext cx="9081536" cy="1341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Know Your Data: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Exploratory Data Analysis</a:t>
            </a:r>
            <a:endParaRPr dirty="0"/>
          </a:p>
        </p:txBody>
      </p:sp>
      <p:sp>
        <p:nvSpPr>
          <p:cNvPr id="81" name="Google Shape;81;p3"/>
          <p:cNvSpPr txBox="1">
            <a:spLocks noGrp="1"/>
          </p:cNvSpPr>
          <p:nvPr>
            <p:ph type="subTitle" idx="1"/>
          </p:nvPr>
        </p:nvSpPr>
        <p:spPr>
          <a:xfrm>
            <a:off x="3562868" y="1487443"/>
            <a:ext cx="7105135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r">
              <a:spcBef>
                <a:spcPts val="0"/>
              </a:spcBef>
              <a:buClr>
                <a:schemeClr val="lt1"/>
              </a:buClr>
            </a:pPr>
            <a:r>
              <a:rPr lang="en-CA" dirty="0">
                <a:solidFill>
                  <a:schemeClr val="lt1"/>
                </a:solidFill>
              </a:rPr>
              <a:t>Shraddha Pai</a:t>
            </a:r>
            <a:endParaRPr dirty="0"/>
          </a:p>
          <a:p>
            <a:pPr marL="0" indent="0"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Analysis Using R </a:t>
            </a:r>
            <a:endParaRPr dirty="0"/>
          </a:p>
          <a:p>
            <a:pPr marL="0" indent="0" algn="r">
              <a:buClr>
                <a:schemeClr val="lt1"/>
              </a:buClr>
            </a:pPr>
            <a:r>
              <a:rPr lang="en-US">
                <a:solidFill>
                  <a:schemeClr val="lt1"/>
                </a:solidFill>
              </a:rPr>
              <a:t>June 13, 2024</a:t>
            </a:r>
            <a:endParaRPr dirty="0"/>
          </a:p>
        </p:txBody>
      </p:sp>
      <p:pic>
        <p:nvPicPr>
          <p:cNvPr id="83" name="Google Shape;8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881674"/>
            <a:ext cx="3270700" cy="32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4;p3" descr="A picture containing food&#10;&#10;Description automatically generated">
            <a:extLst>
              <a:ext uri="{FF2B5EF4-FFF2-40B4-BE49-F238E27FC236}">
                <a16:creationId xmlns:a16="http://schemas.microsoft.com/office/drawing/2014/main" id="{E4EECF92-5138-CE74-B04D-788F7DAAF7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6071" y="3429000"/>
            <a:ext cx="2701985" cy="126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graphics, graphic design, circle, screenshot&#10;&#10;Description automatically generated">
            <a:extLst>
              <a:ext uri="{FF2B5EF4-FFF2-40B4-BE49-F238E27FC236}">
                <a16:creationId xmlns:a16="http://schemas.microsoft.com/office/drawing/2014/main" id="{642FAE40-F6EA-1163-06EB-13045ABDC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264" y="3259788"/>
            <a:ext cx="2211869" cy="16007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Deciding on the number of clusters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1348409" y="1610139"/>
            <a:ext cx="88392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Arbitrarily cutting the dendrogram (by eye)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Silhouette statistic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Dunn Index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Connectivity</a:t>
            </a:r>
          </a:p>
          <a:p>
            <a:pPr marL="342900">
              <a:spcBef>
                <a:spcPts val="560"/>
              </a:spcBef>
              <a:buSzPts val="2800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560"/>
              </a:spcBef>
              <a:buSzPts val="2800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And others…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165100">
              <a:spcBef>
                <a:spcPts val="560"/>
              </a:spcBef>
              <a:buSzPts val="2800"/>
              <a:buNone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8413072" y="1441483"/>
            <a:ext cx="3245528" cy="95440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048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lt1"/>
                </a:solidFill>
              </a:rPr>
              <a:t>We will do this with </a:t>
            </a:r>
            <a:r>
              <a:rPr lang="en-US" sz="1800" b="1" i="1" dirty="0" err="1">
                <a:solidFill>
                  <a:schemeClr val="lt1"/>
                </a:solidFill>
              </a:rPr>
              <a:t>hclust</a:t>
            </a:r>
            <a:r>
              <a:rPr lang="en-US" sz="1800" b="1" i="1" dirty="0">
                <a:solidFill>
                  <a:schemeClr val="lt1"/>
                </a:solidFill>
              </a:rPr>
              <a:t>( )</a:t>
            </a:r>
            <a:r>
              <a:rPr lang="en-US" sz="1800" dirty="0">
                <a:solidFill>
                  <a:schemeClr val="lt1"/>
                </a:solidFill>
              </a:rPr>
              <a:t> in the lab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303" name="Google Shape;303;p46"/>
          <p:cNvSpPr/>
          <p:nvPr/>
        </p:nvSpPr>
        <p:spPr>
          <a:xfrm>
            <a:off x="4790983" y="2077376"/>
            <a:ext cx="213064" cy="1351625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p46"/>
          <p:cNvSpPr/>
          <p:nvPr/>
        </p:nvSpPr>
        <p:spPr>
          <a:xfrm>
            <a:off x="5545585" y="2395891"/>
            <a:ext cx="2361461" cy="76347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737" y="55988"/>
                </a:moveTo>
                <a:lnTo>
                  <a:pt x="-31474" y="55465"/>
                </a:lnTo>
              </a:path>
            </a:pathLst>
          </a:cu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lt1"/>
                </a:solidFill>
              </a:rPr>
              <a:t>Measured in the </a:t>
            </a:r>
            <a:r>
              <a:rPr lang="en-US" sz="2000" b="1" i="1" dirty="0" err="1">
                <a:solidFill>
                  <a:schemeClr val="lt1"/>
                </a:solidFill>
              </a:rPr>
              <a:t>clValid</a:t>
            </a:r>
            <a:r>
              <a:rPr lang="en-US" sz="2000" dirty="0">
                <a:solidFill>
                  <a:schemeClr val="lt1"/>
                </a:solidFill>
              </a:rPr>
              <a:t> package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>
            <a:off x="1496464" y="17578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Silhouette width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64;p41">
            <a:extLst>
              <a:ext uri="{FF2B5EF4-FFF2-40B4-BE49-F238E27FC236}">
                <a16:creationId xmlns:a16="http://schemas.microsoft.com/office/drawing/2014/main" id="{021CC811-6628-9752-F471-F5B3181C67E0}"/>
              </a:ext>
            </a:extLst>
          </p:cNvPr>
          <p:cNvSpPr txBox="1">
            <a:spLocks/>
          </p:cNvSpPr>
          <p:nvPr/>
        </p:nvSpPr>
        <p:spPr>
          <a:xfrm>
            <a:off x="574873" y="986481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On average, how similar is a sample to its assigned cluster, compared to other clusters.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Requires identified clusters.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C1E0D-ACD8-14EE-626B-D1E0B5312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89" y="3242440"/>
            <a:ext cx="3657600" cy="1066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8077ABD-BD1F-4C37-7D28-0973C7562938}"/>
              </a:ext>
            </a:extLst>
          </p:cNvPr>
          <p:cNvGrpSpPr/>
          <p:nvPr/>
        </p:nvGrpSpPr>
        <p:grpSpPr>
          <a:xfrm>
            <a:off x="3627183" y="4640669"/>
            <a:ext cx="6126191" cy="1628253"/>
            <a:chOff x="3627183" y="4640669"/>
            <a:chExt cx="6126191" cy="1628253"/>
          </a:xfrm>
        </p:grpSpPr>
        <p:sp>
          <p:nvSpPr>
            <p:cNvPr id="12" name="Left-Right Arrow 11">
              <a:extLst>
                <a:ext uri="{FF2B5EF4-FFF2-40B4-BE49-F238E27FC236}">
                  <a16:creationId xmlns:a16="http://schemas.microsoft.com/office/drawing/2014/main" id="{6AEC9D45-1267-A8AB-0D6A-C3F957927787}"/>
                </a:ext>
              </a:extLst>
            </p:cNvPr>
            <p:cNvSpPr/>
            <p:nvPr/>
          </p:nvSpPr>
          <p:spPr>
            <a:xfrm>
              <a:off x="3903503" y="5225444"/>
              <a:ext cx="5153891" cy="609600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E0934-50E4-4732-925B-31DDBE4A81A3}"/>
                </a:ext>
              </a:extLst>
            </p:cNvPr>
            <p:cNvSpPr txBox="1"/>
            <p:nvPr/>
          </p:nvSpPr>
          <p:spPr>
            <a:xfrm>
              <a:off x="3768436" y="5823206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67BC52-03C0-D373-D240-F13A2B7241B9}"/>
                </a:ext>
              </a:extLst>
            </p:cNvPr>
            <p:cNvSpPr txBox="1"/>
            <p:nvPr/>
          </p:nvSpPr>
          <p:spPr>
            <a:xfrm>
              <a:off x="8580982" y="5868812"/>
              <a:ext cx="476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+1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BE9B91-8577-51C3-955F-34608E90131B}"/>
                </a:ext>
              </a:extLst>
            </p:cNvPr>
            <p:cNvSpPr txBox="1"/>
            <p:nvPr/>
          </p:nvSpPr>
          <p:spPr>
            <a:xfrm>
              <a:off x="6345381" y="58350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E1E421-686D-3509-36BB-24DB6F8D055F}"/>
                </a:ext>
              </a:extLst>
            </p:cNvPr>
            <p:cNvSpPr txBox="1"/>
            <p:nvPr/>
          </p:nvSpPr>
          <p:spPr>
            <a:xfrm>
              <a:off x="8155136" y="4640669"/>
              <a:ext cx="159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Best cluster separation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57E22D-81CC-3FE5-B6E2-EEEA25A3EDFA}"/>
                </a:ext>
              </a:extLst>
            </p:cNvPr>
            <p:cNvSpPr txBox="1"/>
            <p:nvPr/>
          </p:nvSpPr>
          <p:spPr>
            <a:xfrm>
              <a:off x="3627183" y="4640669"/>
              <a:ext cx="159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Worst cluster separation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F3FE3D-9417-B5CD-0A05-622BB3C8CAEF}"/>
              </a:ext>
            </a:extLst>
          </p:cNvPr>
          <p:cNvGrpSpPr/>
          <p:nvPr/>
        </p:nvGrpSpPr>
        <p:grpSpPr>
          <a:xfrm>
            <a:off x="8155136" y="1203768"/>
            <a:ext cx="3879845" cy="3105472"/>
            <a:chOff x="7897090" y="1203768"/>
            <a:chExt cx="4137891" cy="3404504"/>
          </a:xfrm>
        </p:grpSpPr>
        <p:pic>
          <p:nvPicPr>
            <p:cNvPr id="311" name="Google Shape;311;p47" descr="Silhoette_fused-eps-converted-to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97090" y="1567188"/>
              <a:ext cx="4137891" cy="3041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91ABB9-2959-AC49-A9BB-A941FB8B6E3F}"/>
                </a:ext>
              </a:extLst>
            </p:cNvPr>
            <p:cNvSpPr txBox="1"/>
            <p:nvPr/>
          </p:nvSpPr>
          <p:spPr>
            <a:xfrm>
              <a:off x="9327833" y="1203768"/>
              <a:ext cx="15985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Sample-level</a:t>
              </a:r>
            </a:p>
            <a:p>
              <a:pPr algn="ctr"/>
              <a:r>
                <a:rPr lang="en-US" dirty="0"/>
                <a:t>silhouette statistic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C5F052-B1C2-8BDB-514A-605000237989}"/>
              </a:ext>
            </a:extLst>
          </p:cNvPr>
          <p:cNvGrpSpPr/>
          <p:nvPr/>
        </p:nvGrpSpPr>
        <p:grpSpPr>
          <a:xfrm>
            <a:off x="5028622" y="2647492"/>
            <a:ext cx="2221923" cy="781508"/>
            <a:chOff x="5028622" y="2647492"/>
            <a:chExt cx="2221923" cy="7815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B7C21-BC89-07D4-8876-EE12A340A2BA}"/>
                </a:ext>
              </a:extLst>
            </p:cNvPr>
            <p:cNvSpPr txBox="1"/>
            <p:nvPr/>
          </p:nvSpPr>
          <p:spPr>
            <a:xfrm>
              <a:off x="5028622" y="2647492"/>
              <a:ext cx="2221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average distance to within-cluster samples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9B2131E-A3B2-099A-A7BE-F0163A165C21}"/>
                </a:ext>
              </a:extLst>
            </p:cNvPr>
            <p:cNvCxnSpPr/>
            <p:nvPr/>
          </p:nvCxnSpPr>
          <p:spPr>
            <a:xfrm flipH="1">
              <a:off x="5225421" y="3170712"/>
              <a:ext cx="441668" cy="258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0FBD36-7AD8-C6B9-2811-E65696057DE0}"/>
              </a:ext>
            </a:extLst>
          </p:cNvPr>
          <p:cNvGrpSpPr/>
          <p:nvPr/>
        </p:nvGrpSpPr>
        <p:grpSpPr>
          <a:xfrm>
            <a:off x="2521528" y="2530227"/>
            <a:ext cx="1944832" cy="898773"/>
            <a:chOff x="2521528" y="2530227"/>
            <a:chExt cx="1944832" cy="8987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F21D6-D3D9-3FA5-7807-051795B89C34}"/>
                </a:ext>
              </a:extLst>
            </p:cNvPr>
            <p:cNvSpPr txBox="1"/>
            <p:nvPr/>
          </p:nvSpPr>
          <p:spPr>
            <a:xfrm>
              <a:off x="2521528" y="2530227"/>
              <a:ext cx="19448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average distance to samples in nearest </a:t>
              </a:r>
              <a:r>
                <a:rPr lang="en-US" dirty="0" err="1">
                  <a:solidFill>
                    <a:srgbClr val="FF0000"/>
                  </a:solidFill>
                </a:rPr>
                <a:t>neighbouring</a:t>
              </a:r>
              <a:r>
                <a:rPr lang="en-US" dirty="0">
                  <a:solidFill>
                    <a:srgbClr val="FF0000"/>
                  </a:solidFill>
                </a:rPr>
                <a:t> cluster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449890-D320-91EC-EA5B-CD0DCDDD92CE}"/>
                </a:ext>
              </a:extLst>
            </p:cNvPr>
            <p:cNvCxnSpPr/>
            <p:nvPr/>
          </p:nvCxnSpPr>
          <p:spPr>
            <a:xfrm>
              <a:off x="3508513" y="3242440"/>
              <a:ext cx="394990" cy="1865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circle&#10;&#10;Description automatically generated">
            <a:extLst>
              <a:ext uri="{FF2B5EF4-FFF2-40B4-BE49-F238E27FC236}">
                <a16:creationId xmlns:a16="http://schemas.microsoft.com/office/drawing/2014/main" id="{29810992-506B-AEFA-9AD2-0F539D44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43" y="1027910"/>
            <a:ext cx="5466521" cy="4690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1A4FA0-7FCC-7E01-222E-7A57E8B044B1}"/>
              </a:ext>
            </a:extLst>
          </p:cNvPr>
          <p:cNvSpPr txBox="1"/>
          <p:nvPr/>
        </p:nvSpPr>
        <p:spPr>
          <a:xfrm>
            <a:off x="126723" y="6127033"/>
            <a:ext cx="74965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Image source: https://</a:t>
            </a:r>
            <a:r>
              <a:rPr lang="en-US" sz="1050" dirty="0" err="1"/>
              <a:t>www.datanovia.com</a:t>
            </a:r>
            <a:r>
              <a:rPr lang="en-US" sz="1050" dirty="0"/>
              <a:t>/</a:t>
            </a:r>
            <a:r>
              <a:rPr lang="en-US" sz="1050" dirty="0" err="1"/>
              <a:t>en</a:t>
            </a:r>
            <a:r>
              <a:rPr lang="en-US" sz="1050" dirty="0"/>
              <a:t>/lessons/k-means-clustering-in-r-</a:t>
            </a:r>
            <a:r>
              <a:rPr lang="en-US" sz="1050" dirty="0" err="1"/>
              <a:t>algorith</a:t>
            </a:r>
            <a:r>
              <a:rPr lang="en-US" sz="1050" dirty="0"/>
              <a:t>-and-practical-examples/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95427D-731E-ADFD-26BF-960FB196DDE2}"/>
              </a:ext>
            </a:extLst>
          </p:cNvPr>
          <p:cNvSpPr/>
          <p:nvPr/>
        </p:nvSpPr>
        <p:spPr>
          <a:xfrm>
            <a:off x="2385392" y="655983"/>
            <a:ext cx="5968450" cy="5159199"/>
          </a:xfrm>
          <a:prstGeom prst="rect">
            <a:avLst/>
          </a:prstGeom>
          <a:solidFill>
            <a:srgbClr val="FFFFFF">
              <a:alpha val="53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9522E3-31D1-EF82-D5E5-FD50FAEF9FE1}"/>
              </a:ext>
            </a:extLst>
          </p:cNvPr>
          <p:cNvSpPr/>
          <p:nvPr/>
        </p:nvSpPr>
        <p:spPr>
          <a:xfrm>
            <a:off x="6390861" y="3409122"/>
            <a:ext cx="79513" cy="795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F32430-EC8D-BBB9-EF1C-5D40D19B077E}"/>
              </a:ext>
            </a:extLst>
          </p:cNvPr>
          <p:cNvGrpSpPr/>
          <p:nvPr/>
        </p:nvGrpSpPr>
        <p:grpSpPr>
          <a:xfrm>
            <a:off x="6202017" y="2289592"/>
            <a:ext cx="1118152" cy="1896143"/>
            <a:chOff x="6202017" y="2289592"/>
            <a:chExt cx="1118152" cy="189614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69B6643-237E-2129-20DF-709C7E39444E}"/>
                </a:ext>
              </a:extLst>
            </p:cNvPr>
            <p:cNvGrpSpPr/>
            <p:nvPr/>
          </p:nvGrpSpPr>
          <p:grpSpPr>
            <a:xfrm>
              <a:off x="6202017" y="2289592"/>
              <a:ext cx="1118152" cy="1896143"/>
              <a:chOff x="6202017" y="2289592"/>
              <a:chExt cx="1118152" cy="189614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8D67F91-A992-EA49-DABB-AB82B7F36636}"/>
                  </a:ext>
                </a:extLst>
              </p:cNvPr>
              <p:cNvGrpSpPr/>
              <p:nvPr/>
            </p:nvGrpSpPr>
            <p:grpSpPr>
              <a:xfrm>
                <a:off x="6202017" y="3429000"/>
                <a:ext cx="599662" cy="756735"/>
                <a:chOff x="6202017" y="3429000"/>
                <a:chExt cx="599662" cy="756735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C2EA5C7C-3778-3FF6-B1C4-75D894787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02017" y="3429000"/>
                  <a:ext cx="188844" cy="347870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56C7465D-67A1-97F8-3728-9B35D44253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0861" y="3508513"/>
                  <a:ext cx="79513" cy="677222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26A03F94-A73D-342C-612D-1842DB50B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0374" y="3508513"/>
                  <a:ext cx="251792" cy="677222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7F8423D-FF8D-E4F6-01DA-FBF9C958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0374" y="3429000"/>
                  <a:ext cx="331305" cy="347870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02B7822-D47B-2B96-BC65-1C3CDF69C8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0374" y="2450487"/>
                <a:ext cx="649356" cy="958635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F8A68F9-4ECF-38D8-657C-210DD6C8A9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0836" y="3117149"/>
                <a:ext cx="789333" cy="301912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96AB219-9A01-524C-B03E-830AB535F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27305" y="2289592"/>
                <a:ext cx="281564" cy="1083447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7A3B790-4458-DBCF-B8B6-88E9040A1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8382" y="3362548"/>
              <a:ext cx="342900" cy="2794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C6A411B-2126-5D6F-0BB8-1151335CBA57}"/>
              </a:ext>
            </a:extLst>
          </p:cNvPr>
          <p:cNvGrpSpPr/>
          <p:nvPr/>
        </p:nvGrpSpPr>
        <p:grpSpPr>
          <a:xfrm>
            <a:off x="5384225" y="3349487"/>
            <a:ext cx="1074505" cy="765313"/>
            <a:chOff x="5384225" y="3349487"/>
            <a:chExt cx="1074505" cy="76531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2EF9AC6-F52B-0675-5202-7A168467B392}"/>
                </a:ext>
              </a:extLst>
            </p:cNvPr>
            <p:cNvGrpSpPr/>
            <p:nvPr/>
          </p:nvGrpSpPr>
          <p:grpSpPr>
            <a:xfrm>
              <a:off x="5719965" y="3349487"/>
              <a:ext cx="738765" cy="765313"/>
              <a:chOff x="5719965" y="3349487"/>
              <a:chExt cx="738765" cy="76531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2ADE671-A921-A8F4-5EB7-D935CC9E15B5}"/>
                  </a:ext>
                </a:extLst>
              </p:cNvPr>
              <p:cNvCxnSpPr/>
              <p:nvPr/>
            </p:nvCxnSpPr>
            <p:spPr>
              <a:xfrm flipH="1">
                <a:off x="5903843" y="3409122"/>
                <a:ext cx="487018" cy="467139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BCA2289-FDB5-413D-FBC5-988BA39B57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19965" y="3349487"/>
                <a:ext cx="634452" cy="59635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D5A4C8F-D735-8070-5CFD-78723955AB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9965" y="3448879"/>
                <a:ext cx="598008" cy="327991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76CDD91-47C1-B253-95C3-83BE18ACBFCF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H="1">
                <a:off x="5951878" y="3476991"/>
                <a:ext cx="506852" cy="637809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CC7262A-BFFC-E922-970B-7C301552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4225" y="3349487"/>
              <a:ext cx="2921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9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/>
        </p:nvSpPr>
        <p:spPr>
          <a:xfrm>
            <a:off x="1505700" y="3299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Dunn Index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4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203" y="864271"/>
            <a:ext cx="10470997" cy="464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1322" y="5983549"/>
            <a:ext cx="3066678" cy="3583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6E86B6-235E-41EE-BA2B-1BC58BDA337D}"/>
              </a:ext>
            </a:extLst>
          </p:cNvPr>
          <p:cNvSpPr/>
          <p:nvPr/>
        </p:nvSpPr>
        <p:spPr>
          <a:xfrm>
            <a:off x="1082819" y="4840942"/>
            <a:ext cx="1590807" cy="358960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Google Shape;264;p41">
            <a:extLst>
              <a:ext uri="{FF2B5EF4-FFF2-40B4-BE49-F238E27FC236}">
                <a16:creationId xmlns:a16="http://schemas.microsoft.com/office/drawing/2014/main" id="{B63DB722-8BD1-E629-0E94-49E6AF3E72E2}"/>
              </a:ext>
            </a:extLst>
          </p:cNvPr>
          <p:cNvSpPr txBox="1">
            <a:spLocks/>
          </p:cNvSpPr>
          <p:nvPr/>
        </p:nvSpPr>
        <p:spPr>
          <a:xfrm>
            <a:off x="740800" y="5320043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* Similar to silhouette width. Want to maximize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/>
        </p:nvSpPr>
        <p:spPr>
          <a:xfrm>
            <a:off x="1505700" y="3299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Connectivity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2543" y="1146300"/>
            <a:ext cx="7166915" cy="398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1322" y="5983549"/>
            <a:ext cx="3066678" cy="3583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74CC30-5D29-4666-84EE-B6880DD5EDAD}"/>
              </a:ext>
            </a:extLst>
          </p:cNvPr>
          <p:cNvSpPr/>
          <p:nvPr/>
        </p:nvSpPr>
        <p:spPr>
          <a:xfrm>
            <a:off x="8146742" y="4740676"/>
            <a:ext cx="1012054" cy="31959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Google Shape;264;p41">
            <a:extLst>
              <a:ext uri="{FF2B5EF4-FFF2-40B4-BE49-F238E27FC236}">
                <a16:creationId xmlns:a16="http://schemas.microsoft.com/office/drawing/2014/main" id="{9AF1400E-08C9-B7E4-324F-0CA8817C955F}"/>
              </a:ext>
            </a:extLst>
          </p:cNvPr>
          <p:cNvSpPr txBox="1">
            <a:spLocks/>
          </p:cNvSpPr>
          <p:nvPr/>
        </p:nvSpPr>
        <p:spPr>
          <a:xfrm>
            <a:off x="740800" y="5320043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* Counts what fraction of nearest </a:t>
            </a:r>
            <a:r>
              <a:rPr lang="en-US" sz="2000" dirty="0" err="1"/>
              <a:t>neighbours</a:t>
            </a:r>
            <a:r>
              <a:rPr lang="en-US" sz="2000" dirty="0"/>
              <a:t> are not in the same cluster. Note: Should be minimized.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B7C6-45DF-D376-651A-EBB16941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269A2-52CC-0E1A-1F21-CA2F44EFE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8726" y="1825625"/>
            <a:ext cx="6505074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Find groups in your data</a:t>
            </a:r>
          </a:p>
          <a:p>
            <a:pPr marL="11430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Requires a distance</a:t>
            </a:r>
          </a:p>
          <a:p>
            <a:pPr marL="11430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Multiple clustering methods exist, pick one appropriate to your application.</a:t>
            </a:r>
          </a:p>
          <a:p>
            <a:pPr marL="11430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Measure goodness of clustering with silhouette, Dunn score or connectivity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25743-7D94-12C2-F530-F18D66F23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41152" y="1825625"/>
            <a:ext cx="4723235" cy="41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22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CCD-9AD9-7F85-94A5-684F5A67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89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recap!</a:t>
            </a:r>
          </a:p>
        </p:txBody>
      </p:sp>
    </p:spTree>
    <p:extLst>
      <p:ext uri="{BB962C8B-B14F-4D97-AF65-F5344CB8AC3E}">
        <p14:creationId xmlns:p14="http://schemas.microsoft.com/office/powerpoint/2010/main" val="1642491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38FE-8BE8-C338-C784-5B87FD2D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88"/>
            <a:ext cx="10515600" cy="1325563"/>
          </a:xfrm>
        </p:spPr>
        <p:txBody>
          <a:bodyPr/>
          <a:lstStyle/>
          <a:p>
            <a:r>
              <a:rPr lang="en-US" dirty="0"/>
              <a:t>Main points: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C7A4A-9DF1-7FDB-DC75-4B52463E5210}"/>
              </a:ext>
            </a:extLst>
          </p:cNvPr>
          <p:cNvSpPr txBox="1"/>
          <p:nvPr/>
        </p:nvSpPr>
        <p:spPr>
          <a:xfrm>
            <a:off x="5780928" y="917885"/>
            <a:ext cx="5519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US" sz="1800" dirty="0"/>
          </a:p>
          <a:p>
            <a:pPr algn="just"/>
            <a:r>
              <a:rPr lang="en-US" sz="1800" dirty="0"/>
              <a:t>The goals of exploratory data analysis are to identify</a:t>
            </a:r>
            <a:br>
              <a:rPr lang="en-US" sz="1800" dirty="0"/>
            </a:br>
            <a:r>
              <a:rPr lang="en-US" sz="1800" dirty="0"/>
              <a:t>major sources of variation and co-variation, </a:t>
            </a:r>
          </a:p>
          <a:p>
            <a:pPr algn="just"/>
            <a:r>
              <a:rPr lang="en-US" sz="1800" dirty="0"/>
              <a:t>and identify outliers / missing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F1BAB0-AAB2-9B6F-BF8D-E07743A02CD3}"/>
              </a:ext>
            </a:extLst>
          </p:cNvPr>
          <p:cNvSpPr txBox="1"/>
          <p:nvPr/>
        </p:nvSpPr>
        <p:spPr>
          <a:xfrm>
            <a:off x="5838979" y="3105834"/>
            <a:ext cx="5514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Perform exploratory data analysis in a systematic way using an approach like the one on the left.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865E3-69C9-2971-EB5E-67545BD3BB43}"/>
              </a:ext>
            </a:extLst>
          </p:cNvPr>
          <p:cNvSpPr txBox="1"/>
          <p:nvPr/>
        </p:nvSpPr>
        <p:spPr>
          <a:xfrm>
            <a:off x="5780928" y="5125243"/>
            <a:ext cx="5993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/>
              <a:t>Clustering can be used to find natural groupings in data. </a:t>
            </a:r>
            <a:br>
              <a:rPr lang="en-US" sz="1800" dirty="0"/>
            </a:br>
            <a:r>
              <a:rPr lang="en-US" sz="1800" dirty="0"/>
              <a:t>It requires a distance metric. Clustering can be validated </a:t>
            </a:r>
            <a:br>
              <a:rPr lang="en-US" sz="1800" dirty="0"/>
            </a:br>
            <a:r>
              <a:rPr lang="en-US" sz="1800" dirty="0"/>
              <a:t>with metrics.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9F7BD9-9351-D202-5117-D691A403363D}"/>
              </a:ext>
            </a:extLst>
          </p:cNvPr>
          <p:cNvGrpSpPr/>
          <p:nvPr/>
        </p:nvGrpSpPr>
        <p:grpSpPr>
          <a:xfrm>
            <a:off x="1334402" y="5148607"/>
            <a:ext cx="3548270" cy="1039502"/>
            <a:chOff x="1222513" y="5148607"/>
            <a:chExt cx="3548270" cy="10395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634701-8E6B-32A6-E47C-0FEB950E53E1}"/>
                </a:ext>
              </a:extLst>
            </p:cNvPr>
            <p:cNvSpPr/>
            <p:nvPr/>
          </p:nvSpPr>
          <p:spPr>
            <a:xfrm>
              <a:off x="1222513" y="5148607"/>
              <a:ext cx="3548270" cy="103950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oogle Shape;183;p31">
              <a:extLst>
                <a:ext uri="{FF2B5EF4-FFF2-40B4-BE49-F238E27FC236}">
                  <a16:creationId xmlns:a16="http://schemas.microsoft.com/office/drawing/2014/main" id="{85E65414-AC8D-7847-5633-88D20523610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29401" y="5378748"/>
              <a:ext cx="1038033" cy="663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52D8BE1-A7C0-4ED3-C8F0-E14A948D0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2443236" y="5202579"/>
              <a:ext cx="1084155" cy="955713"/>
            </a:xfrm>
            <a:prstGeom prst="rect">
              <a:avLst/>
            </a:prstGeom>
          </p:spPr>
        </p:pic>
        <p:pic>
          <p:nvPicPr>
            <p:cNvPr id="17" name="Google Shape;311;p47" descr="Silhoette_fused-eps-converted-to.pdf">
              <a:extLst>
                <a:ext uri="{FF2B5EF4-FFF2-40B4-BE49-F238E27FC236}">
                  <a16:creationId xmlns:a16="http://schemas.microsoft.com/office/drawing/2014/main" id="{20D99DBF-040A-5C1C-3EC3-EBF7547555A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08015" y="5340921"/>
              <a:ext cx="1084155" cy="7386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2F8801E3-0277-210F-8350-3B8788913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94" y="1275173"/>
            <a:ext cx="4340087" cy="99490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7" name="Picture 6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9787C9E7-87F9-68CC-B130-AFB91FD5D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947" y="2532915"/>
            <a:ext cx="2365181" cy="239569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95344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F92B35-D3CB-60CA-5763-B212C4917390}"/>
              </a:ext>
            </a:extLst>
          </p:cNvPr>
          <p:cNvSpPr txBox="1">
            <a:spLocks/>
          </p:cNvSpPr>
          <p:nvPr/>
        </p:nvSpPr>
        <p:spPr>
          <a:xfrm>
            <a:off x="838200" y="22489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  <a:defRPr sz="3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Let’s look at how to achieve EDA and clustering using R.</a:t>
            </a:r>
          </a:p>
        </p:txBody>
      </p:sp>
    </p:spTree>
    <p:extLst>
      <p:ext uri="{BB962C8B-B14F-4D97-AF65-F5344CB8AC3E}">
        <p14:creationId xmlns:p14="http://schemas.microsoft.com/office/powerpoint/2010/main" val="1342009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2152650" y="1131097"/>
            <a:ext cx="7886700" cy="25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3300"/>
            </a:pPr>
            <a:r>
              <a:rPr lang="en-US"/>
              <a:t>We are on a Coffee Break &amp; Networking Session</a:t>
            </a:r>
            <a:endParaRPr/>
          </a:p>
        </p:txBody>
      </p:sp>
      <p:sp>
        <p:nvSpPr>
          <p:cNvPr id="96" name="Google Shape;96;p5"/>
          <p:cNvSpPr txBox="1"/>
          <p:nvPr/>
        </p:nvSpPr>
        <p:spPr>
          <a:xfrm>
            <a:off x="2117124" y="3832139"/>
            <a:ext cx="79515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350"/>
            </a:pPr>
            <a:r>
              <a:rPr lang="en-US" sz="13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Workshop Sponsors:</a:t>
            </a:r>
            <a:endParaRPr/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834" y="4479553"/>
            <a:ext cx="1105775" cy="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513" y="4645705"/>
            <a:ext cx="20859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5732" y="4319015"/>
            <a:ext cx="1869300" cy="1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E37FBC-10DF-AEEF-153F-C90C3686E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670" y="4529349"/>
            <a:ext cx="1143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2152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3300"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938463" y="1825625"/>
            <a:ext cx="910088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indent="-171450">
              <a:spcBef>
                <a:spcPts val="0"/>
              </a:spcBef>
              <a:buSzPts val="2100"/>
            </a:pPr>
            <a:r>
              <a:rPr lang="en-US" sz="2400" dirty="0"/>
              <a:t>By the end of this lecture, you will:</a:t>
            </a:r>
          </a:p>
          <a:p>
            <a:pPr marL="171450" indent="-171450">
              <a:spcBef>
                <a:spcPts val="0"/>
              </a:spcBef>
              <a:buSzPts val="2100"/>
            </a:pPr>
            <a:endParaRPr sz="2400" dirty="0"/>
          </a:p>
          <a:p>
            <a:pPr marL="514350" lvl="1" indent="-171450"/>
            <a:r>
              <a:rPr lang="en-US" sz="2000" dirty="0"/>
              <a:t>Know the basic terminology for terms in a statistical model</a:t>
            </a:r>
          </a:p>
          <a:p>
            <a:pPr marL="514350" lvl="1" indent="-171450"/>
            <a:endParaRPr lang="en-US" sz="2000" dirty="0"/>
          </a:p>
          <a:p>
            <a:pPr marL="342900" lvl="1" indent="0">
              <a:buNone/>
            </a:pPr>
            <a:endParaRPr lang="en-US" sz="2000" dirty="0"/>
          </a:p>
          <a:p>
            <a:pPr marL="514350" lvl="1" indent="-171450"/>
            <a:r>
              <a:rPr lang="en-US" sz="2000" dirty="0"/>
              <a:t>Know how to perform systematic exploratory data analysis to to identify sources of biological and technical variation</a:t>
            </a:r>
          </a:p>
          <a:p>
            <a:pPr marL="514350" lvl="1" indent="-171450"/>
            <a:endParaRPr lang="en-US" sz="2000" dirty="0"/>
          </a:p>
          <a:p>
            <a:pPr marL="514350" lvl="1" indent="-171450"/>
            <a:r>
              <a:rPr lang="en-US" sz="2000" dirty="0"/>
              <a:t>Appreciate the value of exploring missingness in your data</a:t>
            </a:r>
          </a:p>
          <a:p>
            <a:pPr marL="514350" lvl="1" indent="-171450"/>
            <a:endParaRPr lang="en-US" sz="2000" dirty="0"/>
          </a:p>
          <a:p>
            <a:pPr marL="514350" lvl="1" indent="-171450"/>
            <a:r>
              <a:rPr lang="en-US" sz="2000" dirty="0"/>
              <a:t>Have a high level understanding of clustering and be able to cluster your data</a:t>
            </a:r>
          </a:p>
          <a:p>
            <a:pPr marL="514350" lvl="1" indent="-171450"/>
            <a:endParaRPr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Sources of variation in a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CB1DE-7399-D473-0295-55FF1157C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683" y="1456917"/>
            <a:ext cx="11916634" cy="772349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3200" b="1" dirty="0"/>
              <a:t>Goal: </a:t>
            </a:r>
            <a:r>
              <a:rPr lang="en-US" sz="3200" dirty="0"/>
              <a:t>“Find transcriptomic biomarkers of disease”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5773" y="2389502"/>
            <a:ext cx="1550606" cy="17588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5773" y="4287884"/>
            <a:ext cx="1550606" cy="175885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3274" y="2839367"/>
            <a:ext cx="2116725" cy="3537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5674" y="2991767"/>
            <a:ext cx="2116725" cy="3537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8074" y="3144167"/>
            <a:ext cx="2116725" cy="3537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3274" y="4445245"/>
            <a:ext cx="2116725" cy="3537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5674" y="4597645"/>
            <a:ext cx="2116725" cy="3537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8074" y="4750045"/>
            <a:ext cx="2116725" cy="3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Sources of variation in a study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50" y="2426807"/>
            <a:ext cx="872052" cy="9891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4324537"/>
            <a:ext cx="872052" cy="989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4703" y="2667086"/>
            <a:ext cx="1190433" cy="1989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103" y="2819486"/>
            <a:ext cx="1190433" cy="1989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503" y="2971886"/>
            <a:ext cx="1190433" cy="1989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4703" y="4651000"/>
            <a:ext cx="1190433" cy="1989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7103" y="4803400"/>
            <a:ext cx="1190433" cy="1989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503" y="4955800"/>
            <a:ext cx="1190433" cy="1989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1AFFA01-D674-0E62-EE5A-72D03C94C5B9}"/>
              </a:ext>
            </a:extLst>
          </p:cNvPr>
          <p:cNvGrpSpPr/>
          <p:nvPr/>
        </p:nvGrpSpPr>
        <p:grpSpPr>
          <a:xfrm>
            <a:off x="5027335" y="3335945"/>
            <a:ext cx="1340432" cy="1203033"/>
            <a:chOff x="5027335" y="3335945"/>
            <a:chExt cx="1340432" cy="12030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581D44-B8B2-C2E8-9101-16997A8E2364}"/>
                </a:ext>
              </a:extLst>
            </p:cNvPr>
            <p:cNvSpPr txBox="1"/>
            <p:nvPr/>
          </p:nvSpPr>
          <p:spPr>
            <a:xfrm>
              <a:off x="5027335" y="3831092"/>
              <a:ext cx="1340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Response</a:t>
              </a:r>
            </a:p>
            <a:p>
              <a:pPr algn="ctr"/>
              <a:r>
                <a:rPr lang="en-US" sz="2000" dirty="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9553B2-0E02-2802-C878-8874EAB12E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7467" y="3335945"/>
              <a:ext cx="140166" cy="4951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9442B25-F94F-8EC4-56B2-E32CC3B155AD}"/>
              </a:ext>
            </a:extLst>
          </p:cNvPr>
          <p:cNvGrpSpPr/>
          <p:nvPr/>
        </p:nvGrpSpPr>
        <p:grpSpPr>
          <a:xfrm>
            <a:off x="8255549" y="3288807"/>
            <a:ext cx="1539204" cy="1250171"/>
            <a:chOff x="8255549" y="3288807"/>
            <a:chExt cx="1539204" cy="125017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2040EA-E69A-423B-2EEC-868575E2B697}"/>
                </a:ext>
              </a:extLst>
            </p:cNvPr>
            <p:cNvSpPr txBox="1"/>
            <p:nvPr/>
          </p:nvSpPr>
          <p:spPr>
            <a:xfrm>
              <a:off x="8255549" y="3831092"/>
              <a:ext cx="15392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Explanatory</a:t>
              </a:r>
            </a:p>
            <a:p>
              <a:pPr algn="ctr"/>
              <a:r>
                <a:rPr lang="en-US" sz="2000" dirty="0"/>
                <a:t>variable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01FCB98-0924-2985-B0ED-5415E445E2CF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8966240" y="3288807"/>
              <a:ext cx="58911" cy="54228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0B2845-58F4-9FB6-DAE2-EF22616A1C06}"/>
              </a:ext>
            </a:extLst>
          </p:cNvPr>
          <p:cNvGrpSpPr/>
          <p:nvPr/>
        </p:nvGrpSpPr>
        <p:grpSpPr>
          <a:xfrm>
            <a:off x="9958982" y="3337104"/>
            <a:ext cx="1511952" cy="1509651"/>
            <a:chOff x="9958982" y="3337104"/>
            <a:chExt cx="1511952" cy="15096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D2D184-5BEC-C57B-238B-1A775C3749DE}"/>
                </a:ext>
              </a:extLst>
            </p:cNvPr>
            <p:cNvSpPr txBox="1"/>
            <p:nvPr/>
          </p:nvSpPr>
          <p:spPr>
            <a:xfrm>
              <a:off x="9958982" y="3831092"/>
              <a:ext cx="15119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Residual;</a:t>
              </a:r>
            </a:p>
            <a:p>
              <a:pPr algn="ctr"/>
              <a:r>
                <a:rPr lang="en-US" sz="2000" dirty="0"/>
                <a:t>unmodelled</a:t>
              </a:r>
            </a:p>
            <a:p>
              <a:pPr algn="ctr"/>
              <a:r>
                <a:rPr lang="en-US" sz="2000" dirty="0"/>
                <a:t>variation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93D2C50-B0DB-6F1E-B0DF-28EC872E2D83}"/>
                </a:ext>
              </a:extLst>
            </p:cNvPr>
            <p:cNvCxnSpPr>
              <a:cxnSpLocks/>
            </p:cNvCxnSpPr>
            <p:nvPr/>
          </p:nvCxnSpPr>
          <p:spPr>
            <a:xfrm>
              <a:off x="10714957" y="3337104"/>
              <a:ext cx="0" cy="49193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D661E7-CC18-7C0A-BAFB-397CCB93BF02}"/>
              </a:ext>
            </a:extLst>
          </p:cNvPr>
          <p:cNvGrpSpPr/>
          <p:nvPr/>
        </p:nvGrpSpPr>
        <p:grpSpPr>
          <a:xfrm>
            <a:off x="4983671" y="4846755"/>
            <a:ext cx="4846348" cy="707886"/>
            <a:chOff x="4983671" y="4846755"/>
            <a:chExt cx="48463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B71D81-87FF-578C-7BB4-C2774EE9EC68}"/>
                </a:ext>
              </a:extLst>
            </p:cNvPr>
            <p:cNvSpPr txBox="1"/>
            <p:nvPr/>
          </p:nvSpPr>
          <p:spPr>
            <a:xfrm>
              <a:off x="4983671" y="4846755"/>
              <a:ext cx="14398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Dependent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variable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ED7E17-DE82-EFAC-0C7D-5BE2A2D5B405}"/>
                </a:ext>
              </a:extLst>
            </p:cNvPr>
            <p:cNvSpPr txBox="1"/>
            <p:nvPr/>
          </p:nvSpPr>
          <p:spPr>
            <a:xfrm>
              <a:off x="8220283" y="4846755"/>
              <a:ext cx="16097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Independent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variable</a:t>
              </a:r>
            </a:p>
          </p:txBody>
        </p: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CA07D06-BA3D-F2F7-C274-146D67409787}"/>
              </a:ext>
            </a:extLst>
          </p:cNvPr>
          <p:cNvSpPr txBox="1">
            <a:spLocks/>
          </p:cNvSpPr>
          <p:nvPr/>
        </p:nvSpPr>
        <p:spPr>
          <a:xfrm>
            <a:off x="1844730" y="1477625"/>
            <a:ext cx="8502539" cy="63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2400" dirty="0"/>
              <a:t>Basic terminology in statistical model building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3E0DC9-DD83-8F6E-C10E-A7A6779131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6420" y="2812726"/>
            <a:ext cx="5359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Sources of variation in a study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50" y="2426807"/>
            <a:ext cx="872052" cy="9891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4324537"/>
            <a:ext cx="872052" cy="989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4703" y="2667086"/>
            <a:ext cx="1190433" cy="1989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103" y="2819486"/>
            <a:ext cx="1190433" cy="1989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503" y="2971886"/>
            <a:ext cx="1190433" cy="1989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4703" y="4651000"/>
            <a:ext cx="1190433" cy="1989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7103" y="4803400"/>
            <a:ext cx="1190433" cy="1989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503" y="4955800"/>
            <a:ext cx="1190433" cy="198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3E0DC9-DD83-8F6E-C10E-A7A6779131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6542" y="3194050"/>
            <a:ext cx="53594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F51C2D-47A9-CBFC-1612-0BC058CB16EF}"/>
              </a:ext>
            </a:extLst>
          </p:cNvPr>
          <p:cNvSpPr txBox="1"/>
          <p:nvPr/>
        </p:nvSpPr>
        <p:spPr>
          <a:xfrm>
            <a:off x="7487696" y="2006285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coefficients; weights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64205-191A-9276-4AFD-3FE72D9D6358}"/>
              </a:ext>
            </a:extLst>
          </p:cNvPr>
          <p:cNvSpPr txBox="1"/>
          <p:nvPr/>
        </p:nvSpPr>
        <p:spPr>
          <a:xfrm>
            <a:off x="6307565" y="3727743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Intercept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8B2EAC-CF70-26A9-6685-5116C9D14836}"/>
              </a:ext>
            </a:extLst>
          </p:cNvPr>
          <p:cNvCxnSpPr>
            <a:cxnSpLocks/>
          </p:cNvCxnSpPr>
          <p:nvPr/>
        </p:nvCxnSpPr>
        <p:spPr>
          <a:xfrm flipH="1">
            <a:off x="6941038" y="2426807"/>
            <a:ext cx="731028" cy="713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A8F38C-FEBE-7032-ECBC-F4EF7AEAA2AC}"/>
              </a:ext>
            </a:extLst>
          </p:cNvPr>
          <p:cNvCxnSpPr>
            <a:cxnSpLocks/>
          </p:cNvCxnSpPr>
          <p:nvPr/>
        </p:nvCxnSpPr>
        <p:spPr>
          <a:xfrm flipH="1">
            <a:off x="8045122" y="2371328"/>
            <a:ext cx="477500" cy="8242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AC7501-9CC4-6EDF-DF6F-FF7D19049880}"/>
              </a:ext>
            </a:extLst>
          </p:cNvPr>
          <p:cNvSpPr txBox="1">
            <a:spLocks/>
          </p:cNvSpPr>
          <p:nvPr/>
        </p:nvSpPr>
        <p:spPr>
          <a:xfrm>
            <a:off x="1844730" y="1391339"/>
            <a:ext cx="8502539" cy="63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2400" dirty="0"/>
              <a:t>Basic terminology in statistical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06044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50" y="2426807"/>
            <a:ext cx="872052" cy="9891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4324537"/>
            <a:ext cx="872052" cy="989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4703" y="2667086"/>
            <a:ext cx="1190433" cy="1989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103" y="2819486"/>
            <a:ext cx="1190433" cy="1989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503" y="2971886"/>
            <a:ext cx="1190433" cy="1989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4703" y="4651000"/>
            <a:ext cx="1190433" cy="1989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7103" y="4803400"/>
            <a:ext cx="1190433" cy="1989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503" y="4955800"/>
            <a:ext cx="1190433" cy="198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81D44-B8B2-C2E8-9101-16997A8E2364}"/>
              </a:ext>
            </a:extLst>
          </p:cNvPr>
          <p:cNvSpPr txBox="1"/>
          <p:nvPr/>
        </p:nvSpPr>
        <p:spPr>
          <a:xfrm>
            <a:off x="5027335" y="3831092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Response</a:t>
            </a:r>
          </a:p>
          <a:p>
            <a:pPr algn="ctr"/>
            <a:r>
              <a:rPr lang="en-US" sz="2000" dirty="0"/>
              <a:t>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040EA-E69A-423B-2EEC-868575E2B697}"/>
              </a:ext>
            </a:extLst>
          </p:cNvPr>
          <p:cNvSpPr txBox="1"/>
          <p:nvPr/>
        </p:nvSpPr>
        <p:spPr>
          <a:xfrm>
            <a:off x="8255549" y="3831092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Explanatory</a:t>
            </a:r>
          </a:p>
          <a:p>
            <a:pPr algn="ctr"/>
            <a:r>
              <a:rPr lang="en-US" sz="2000" dirty="0"/>
              <a:t>variable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9553B2-0E02-2802-C878-8874EAB12EA3}"/>
              </a:ext>
            </a:extLst>
          </p:cNvPr>
          <p:cNvCxnSpPr>
            <a:cxnSpLocks/>
          </p:cNvCxnSpPr>
          <p:nvPr/>
        </p:nvCxnSpPr>
        <p:spPr>
          <a:xfrm flipH="1">
            <a:off x="5627467" y="3335945"/>
            <a:ext cx="140166" cy="4951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1FCB98-0924-2985-B0ED-5415E445E2C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966240" y="3288807"/>
            <a:ext cx="58911" cy="5422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D2D184-5BEC-C57B-238B-1A775C3749DE}"/>
              </a:ext>
            </a:extLst>
          </p:cNvPr>
          <p:cNvSpPr txBox="1"/>
          <p:nvPr/>
        </p:nvSpPr>
        <p:spPr>
          <a:xfrm>
            <a:off x="9958982" y="3831092"/>
            <a:ext cx="15119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Residual;</a:t>
            </a:r>
          </a:p>
          <a:p>
            <a:pPr algn="ctr"/>
            <a:r>
              <a:rPr lang="en-US" sz="2000" dirty="0"/>
              <a:t>unmodelled</a:t>
            </a:r>
          </a:p>
          <a:p>
            <a:pPr algn="ctr"/>
            <a:r>
              <a:rPr lang="en-US" sz="2000" dirty="0"/>
              <a:t>variation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3D2C50-B0DB-6F1E-B0DF-28EC872E2D83}"/>
              </a:ext>
            </a:extLst>
          </p:cNvPr>
          <p:cNvCxnSpPr>
            <a:cxnSpLocks/>
          </p:cNvCxnSpPr>
          <p:nvPr/>
        </p:nvCxnSpPr>
        <p:spPr>
          <a:xfrm>
            <a:off x="10714957" y="3337104"/>
            <a:ext cx="0" cy="491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B71D81-87FF-578C-7BB4-C2774EE9EC68}"/>
              </a:ext>
            </a:extLst>
          </p:cNvPr>
          <p:cNvSpPr txBox="1"/>
          <p:nvPr/>
        </p:nvSpPr>
        <p:spPr>
          <a:xfrm>
            <a:off x="4983671" y="4846755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Dependent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variable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D7E17-DE82-EFAC-0C7D-5BE2A2D5B405}"/>
              </a:ext>
            </a:extLst>
          </p:cNvPr>
          <p:cNvSpPr txBox="1"/>
          <p:nvPr/>
        </p:nvSpPr>
        <p:spPr>
          <a:xfrm>
            <a:off x="8220283" y="4846755"/>
            <a:ext cx="160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Independent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variable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CA07D06-BA3D-F2F7-C274-146D67409787}"/>
              </a:ext>
            </a:extLst>
          </p:cNvPr>
          <p:cNvSpPr txBox="1">
            <a:spLocks/>
          </p:cNvSpPr>
          <p:nvPr/>
        </p:nvSpPr>
        <p:spPr>
          <a:xfrm>
            <a:off x="1844730" y="1477625"/>
            <a:ext cx="8502539" cy="63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2400" dirty="0"/>
              <a:t>Goal: “Find transcriptomic biomarkers of disease”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3E0DC9-DD83-8F6E-C10E-A7A6779131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6420" y="2812726"/>
            <a:ext cx="5359400" cy="4699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F64500C-D558-01E2-7286-4C324E7E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8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1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could be affecting your outcome?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EFB478-AA5F-051E-2E58-828A4839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41" t="73906"/>
          <a:stretch/>
        </p:blipFill>
        <p:spPr>
          <a:xfrm>
            <a:off x="3783484" y="2174555"/>
            <a:ext cx="1109249" cy="1325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68579B-0DB9-71C2-5C4F-CC215AD69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7" t="17296" r="14055" b="3067"/>
          <a:stretch/>
        </p:blipFill>
        <p:spPr>
          <a:xfrm>
            <a:off x="5623890" y="2080237"/>
            <a:ext cx="1333553" cy="16865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C1AB8B-888F-1225-1DFC-D25D0E61F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102" y="2251434"/>
            <a:ext cx="1561112" cy="1185470"/>
          </a:xfrm>
          <a:prstGeom prst="rect">
            <a:avLst/>
          </a:prstGeom>
        </p:spPr>
      </p:pic>
      <p:pic>
        <p:nvPicPr>
          <p:cNvPr id="3078" name="Picture 6">
            <a:hlinkClick r:id="rId5" tooltip="File:Colony counting under colony counter,.jpg"/>
            <a:extLst>
              <a:ext uri="{FF2B5EF4-FFF2-40B4-BE49-F238E27FC236}">
                <a16:creationId xmlns:a16="http://schemas.microsoft.com/office/drawing/2014/main" id="{0F8865A3-5E91-4BCF-B154-F8CDD79E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43" y="4826298"/>
            <a:ext cx="1823740" cy="136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hlinkClick r:id="rId7" tooltip="File:4 AIH 2 680x512px.tif"/>
            <a:extLst>
              <a:ext uri="{FF2B5EF4-FFF2-40B4-BE49-F238E27FC236}">
                <a16:creationId xmlns:a16="http://schemas.microsoft.com/office/drawing/2014/main" id="{85654672-88C8-DCC3-07A1-C16F0237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39" y="4848332"/>
            <a:ext cx="1423279" cy="142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hlinkClick r:id="rId9" tooltip="File:Collage of ethnic groups.jpg"/>
            <a:extLst>
              <a:ext uri="{FF2B5EF4-FFF2-40B4-BE49-F238E27FC236}">
                <a16:creationId xmlns:a16="http://schemas.microsoft.com/office/drawing/2014/main" id="{6B397407-82E2-C454-25F8-C592BC53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284" y="2048775"/>
            <a:ext cx="1706303" cy="170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2C7D550-ED43-400C-1AE0-AD6D27110660}"/>
              </a:ext>
            </a:extLst>
          </p:cNvPr>
          <p:cNvGrpSpPr/>
          <p:nvPr/>
        </p:nvGrpSpPr>
        <p:grpSpPr>
          <a:xfrm>
            <a:off x="8636374" y="4826298"/>
            <a:ext cx="1325564" cy="1446550"/>
            <a:chOff x="8636374" y="4826298"/>
            <a:chExt cx="1325564" cy="1446550"/>
          </a:xfrm>
        </p:grpSpPr>
        <p:pic>
          <p:nvPicPr>
            <p:cNvPr id="3084" name="Picture 12">
              <a:hlinkClick r:id="rId11" tooltip="File:Cardboard box with cyan background.png"/>
              <a:extLst>
                <a:ext uri="{FF2B5EF4-FFF2-40B4-BE49-F238E27FC236}">
                  <a16:creationId xmlns:a16="http://schemas.microsoft.com/office/drawing/2014/main" id="{A9A8E0AF-854B-78E5-1C6E-7101499E0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374" y="4886791"/>
              <a:ext cx="1325564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013C73-56ED-6FFB-CB03-9B670B983E1A}"/>
                </a:ext>
              </a:extLst>
            </p:cNvPr>
            <p:cNvSpPr txBox="1"/>
            <p:nvPr/>
          </p:nvSpPr>
          <p:spPr>
            <a:xfrm>
              <a:off x="8892635" y="4826298"/>
              <a:ext cx="8130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?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C82543-E490-4920-067E-500C81210922}"/>
              </a:ext>
            </a:extLst>
          </p:cNvPr>
          <p:cNvSpPr txBox="1"/>
          <p:nvPr/>
        </p:nvSpPr>
        <p:spPr>
          <a:xfrm>
            <a:off x="838200" y="1387069"/>
            <a:ext cx="512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Biological</a:t>
            </a:r>
            <a:r>
              <a:rPr lang="en-US" sz="2800" dirty="0"/>
              <a:t> sources of variation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285B24-C62C-F58C-614B-2BD23770A395}"/>
              </a:ext>
            </a:extLst>
          </p:cNvPr>
          <p:cNvSpPr txBox="1"/>
          <p:nvPr/>
        </p:nvSpPr>
        <p:spPr>
          <a:xfrm>
            <a:off x="860029" y="4156873"/>
            <a:ext cx="5062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Technical</a:t>
            </a:r>
            <a:r>
              <a:rPr lang="en-US" sz="2800" dirty="0"/>
              <a:t> sources of variation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6252A-169C-1A65-1B9D-68C5A9ADDCB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9188"/>
          <a:stretch/>
        </p:blipFill>
        <p:spPr>
          <a:xfrm>
            <a:off x="1202560" y="2167467"/>
            <a:ext cx="1849767" cy="14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8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1375</Words>
  <Application>Microsoft Macintosh PowerPoint</Application>
  <PresentationFormat>Widescreen</PresentationFormat>
  <Paragraphs>291</Paragraphs>
  <Slides>39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Consolas</vt:lpstr>
      <vt:lpstr>Quattrocento Sans</vt:lpstr>
      <vt:lpstr>Roboto</vt:lpstr>
      <vt:lpstr>Calibri</vt:lpstr>
      <vt:lpstr>Verdana</vt:lpstr>
      <vt:lpstr>Arial</vt:lpstr>
      <vt:lpstr>Office Theme</vt:lpstr>
      <vt:lpstr>PowerPoint Presentation</vt:lpstr>
      <vt:lpstr>PowerPoint Presentation</vt:lpstr>
      <vt:lpstr>Know Your Data:  Exploratory Data Analysis</vt:lpstr>
      <vt:lpstr>Learning Objectives</vt:lpstr>
      <vt:lpstr>Sources of variation in a study</vt:lpstr>
      <vt:lpstr>Sources of variation in a study</vt:lpstr>
      <vt:lpstr>Sources of variation in a study</vt:lpstr>
      <vt:lpstr>PowerPoint Presentation</vt:lpstr>
      <vt:lpstr>What could be affecting your outcome?</vt:lpstr>
      <vt:lpstr>PowerPoint Presentation</vt:lpstr>
      <vt:lpstr>Final model</vt:lpstr>
      <vt:lpstr>Missingness</vt:lpstr>
      <vt:lpstr>PowerPoint Presentation</vt:lpstr>
      <vt:lpstr> Goals of exploratory data analysis are to:</vt:lpstr>
      <vt:lpstr> Goals of exploratory data analysis are to:</vt:lpstr>
      <vt:lpstr>Exploratory data analysis: Best practices checklist</vt:lpstr>
      <vt:lpstr>PowerPoint Presentation</vt:lpstr>
      <vt:lpstr>Clustering</vt:lpstr>
      <vt:lpstr>Applications of clustering</vt:lpstr>
      <vt:lpstr>The heart of clustering:  Defining distance between samples</vt:lpstr>
      <vt:lpstr>Distance metrics </vt:lpstr>
      <vt:lpstr>Distance metrics</vt:lpstr>
      <vt:lpstr>Distance metrics</vt:lpstr>
      <vt:lpstr>Distance metrics</vt:lpstr>
      <vt:lpstr>Common clustering approaches</vt:lpstr>
      <vt:lpstr>Hierarchical Clustering</vt:lpstr>
      <vt:lpstr>Hierarchical Clustering</vt:lpstr>
      <vt:lpstr>K-Means Clustering</vt:lpstr>
      <vt:lpstr>Spectral Clustering</vt:lpstr>
      <vt:lpstr>Deciding on the number of clusters</vt:lpstr>
      <vt:lpstr>PowerPoint Presentation</vt:lpstr>
      <vt:lpstr>PowerPoint Presentation</vt:lpstr>
      <vt:lpstr>PowerPoint Presentation</vt:lpstr>
      <vt:lpstr>PowerPoint Presentation</vt:lpstr>
      <vt:lpstr>Clustering</vt:lpstr>
      <vt:lpstr>Let’s recap!</vt:lpstr>
      <vt:lpstr>Main points:</vt:lpstr>
      <vt:lpstr>PowerPoint Presentation</vt:lpstr>
      <vt:lpstr>We are on a Coffee Break &amp; Networking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Meyer</dc:creator>
  <cp:lastModifiedBy>Shraddha Pai</cp:lastModifiedBy>
  <cp:revision>99</cp:revision>
  <cp:lastPrinted>2022-12-15T21:01:24Z</cp:lastPrinted>
  <dcterms:created xsi:type="dcterms:W3CDTF">2018-10-31T15:25:31Z</dcterms:created>
  <dcterms:modified xsi:type="dcterms:W3CDTF">2024-06-12T22:15:03Z</dcterms:modified>
</cp:coreProperties>
</file>